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1"/>
  </p:notesMasterIdLst>
  <p:handoutMasterIdLst>
    <p:handoutMasterId r:id="rId72"/>
  </p:handoutMasterIdLst>
  <p:sldIdLst>
    <p:sldId id="361" r:id="rId2"/>
    <p:sldId id="391" r:id="rId3"/>
    <p:sldId id="271" r:id="rId4"/>
    <p:sldId id="307" r:id="rId5"/>
    <p:sldId id="298" r:id="rId6"/>
    <p:sldId id="306" r:id="rId7"/>
    <p:sldId id="299" r:id="rId8"/>
    <p:sldId id="362" r:id="rId9"/>
    <p:sldId id="374" r:id="rId10"/>
    <p:sldId id="375" r:id="rId11"/>
    <p:sldId id="300" r:id="rId12"/>
    <p:sldId id="301" r:id="rId13"/>
    <p:sldId id="394" r:id="rId14"/>
    <p:sldId id="284" r:id="rId15"/>
    <p:sldId id="264" r:id="rId16"/>
    <p:sldId id="376" r:id="rId17"/>
    <p:sldId id="308" r:id="rId18"/>
    <p:sldId id="309" r:id="rId19"/>
    <p:sldId id="319" r:id="rId20"/>
    <p:sldId id="285" r:id="rId21"/>
    <p:sldId id="310" r:id="rId22"/>
    <p:sldId id="261" r:id="rId23"/>
    <p:sldId id="377" r:id="rId24"/>
    <p:sldId id="395" r:id="rId25"/>
    <p:sldId id="286" r:id="rId26"/>
    <p:sldId id="280" r:id="rId27"/>
    <p:sldId id="325" r:id="rId28"/>
    <p:sldId id="311" r:id="rId29"/>
    <p:sldId id="378" r:id="rId30"/>
    <p:sldId id="396" r:id="rId31"/>
    <p:sldId id="287" r:id="rId32"/>
    <p:sldId id="347" r:id="rId33"/>
    <p:sldId id="348" r:id="rId34"/>
    <p:sldId id="397" r:id="rId35"/>
    <p:sldId id="346" r:id="rId36"/>
    <p:sldId id="268" r:id="rId37"/>
    <p:sldId id="288" r:id="rId38"/>
    <p:sldId id="290" r:id="rId39"/>
    <p:sldId id="386" r:id="rId40"/>
    <p:sldId id="398" r:id="rId41"/>
    <p:sldId id="281" r:id="rId42"/>
    <p:sldId id="282" r:id="rId43"/>
    <p:sldId id="351" r:id="rId44"/>
    <p:sldId id="352" r:id="rId45"/>
    <p:sldId id="400" r:id="rId46"/>
    <p:sldId id="388" r:id="rId47"/>
    <p:sldId id="353" r:id="rId48"/>
    <p:sldId id="399" r:id="rId49"/>
    <p:sldId id="294" r:id="rId50"/>
    <p:sldId id="380" r:id="rId51"/>
    <p:sldId id="295" r:id="rId52"/>
    <p:sldId id="312" r:id="rId53"/>
    <p:sldId id="315" r:id="rId54"/>
    <p:sldId id="317" r:id="rId55"/>
    <p:sldId id="302" r:id="rId56"/>
    <p:sldId id="296" r:id="rId57"/>
    <p:sldId id="387" r:id="rId58"/>
    <p:sldId id="382" r:id="rId59"/>
    <p:sldId id="383" r:id="rId60"/>
    <p:sldId id="392" r:id="rId61"/>
    <p:sldId id="313" r:id="rId62"/>
    <p:sldId id="381" r:id="rId63"/>
    <p:sldId id="372" r:id="rId64"/>
    <p:sldId id="373" r:id="rId65"/>
    <p:sldId id="316" r:id="rId66"/>
    <p:sldId id="385" r:id="rId67"/>
    <p:sldId id="270" r:id="rId68"/>
    <p:sldId id="269" r:id="rId69"/>
    <p:sldId id="345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B8E"/>
    <a:srgbClr val="0000CC"/>
    <a:srgbClr val="006600"/>
    <a:srgbClr val="803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r">
              <a:defRPr sz="1200"/>
            </a:lvl1pPr>
          </a:lstStyle>
          <a:p>
            <a:fld id="{FF51935E-38EB-4613-B852-45F46AB14D8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r">
              <a:defRPr sz="1200"/>
            </a:lvl1pPr>
          </a:lstStyle>
          <a:p>
            <a:fld id="{D430589F-4B23-4244-B94E-2C30834B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3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/>
          <a:lstStyle>
            <a:lvl1pPr algn="r">
              <a:defRPr sz="1200"/>
            </a:lvl1pPr>
          </a:lstStyle>
          <a:p>
            <a:fld id="{F162FC4F-BDE1-4EC0-AE45-DF01D19536C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2" tIns="46547" rIns="93092" bIns="465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92" tIns="46547" rIns="93092" bIns="465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092" tIns="46547" rIns="93092" bIns="46547" rtlCol="0" anchor="b"/>
          <a:lstStyle>
            <a:lvl1pPr algn="r">
              <a:defRPr sz="1200"/>
            </a:lvl1pPr>
          </a:lstStyle>
          <a:p>
            <a:fld id="{2F892A76-EBCF-46F4-B32C-7E8EB7EB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9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3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5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9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0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7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7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40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3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3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64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0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0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2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30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3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9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9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4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8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3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60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9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95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623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1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57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612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54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810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823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4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96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3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48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54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9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00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99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6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4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91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987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5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69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13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24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65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92A76-EBCF-46F4-B32C-7E8EB7EBDF6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1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40975"/>
            <a:ext cx="4114800" cy="365125"/>
          </a:xfrm>
        </p:spPr>
        <p:txBody>
          <a:bodyPr/>
          <a:lstStyle>
            <a:lvl1pPr>
              <a:defRPr sz="675">
                <a:latin typeface="Lucida Calligraphy" panose="03010101010101010101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411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41" y="1550134"/>
            <a:ext cx="3108460" cy="140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E5E074-CB68-4CFD-9983-5B846C73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EBD0A9-A045-457C-8F3A-31A61476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79E024-9B3D-424F-B9D8-3F7ED077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0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681800-871F-428C-968F-19CF1C2B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41" y="1550134"/>
            <a:ext cx="3108460" cy="140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24A873B-ADDC-4DB9-A3A0-9E79A053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2049F2-A223-4F60-8D7F-79D76978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7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41" y="1550134"/>
            <a:ext cx="3108460" cy="140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950B50-FA8A-4C88-96A3-0E175420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8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alibri" panose="020F050202020403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D83AD7E-AB52-4143-811E-749F9658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41" y="1550134"/>
            <a:ext cx="3108460" cy="1405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5741C8-A7D9-4BFB-8926-06325084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E2450E-9B9B-41BA-965B-1940A1D2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1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709ED9-130C-4267-BB7E-E18A4D85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1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FAD-2B00-4DBD-AC54-36F8CF965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D02620-1E8E-471D-883D-B0C0FAAB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7" y="6540975"/>
            <a:ext cx="2743200" cy="365125"/>
          </a:xfrm>
        </p:spPr>
        <p:txBody>
          <a:bodyPr/>
          <a:lstStyle>
            <a:lvl1pPr>
              <a:defRPr sz="675"/>
            </a:lvl1pPr>
          </a:lstStyle>
          <a:p>
            <a:fld id="{82F573A2-8FAA-411D-91F0-883D7A2B6849}" type="datetime1">
              <a:rPr lang="en-US" smtClean="0"/>
              <a:pPr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992" y="6411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1AD3622-B1FD-4729-AD45-C47BF48C3286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117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8265" y="64117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01D6FAD-2B00-4DBD-AC54-36F8CF965F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Documents and Settings\woodhurst_melindas\My Documents\Dpty Dir ADMIN\logo\DMV_Brand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/>
          <a:stretch/>
        </p:blipFill>
        <p:spPr bwMode="auto">
          <a:xfrm>
            <a:off x="10895170" y="99391"/>
            <a:ext cx="1340847" cy="12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th Carolina Logo Vector Vectors Like - South Carolina State Seal Png Clipart (555x555), Png Downloa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0" y="127506"/>
            <a:ext cx="1079897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1360836" y="920752"/>
            <a:ext cx="9454101" cy="15903"/>
          </a:xfrm>
          <a:prstGeom prst="line">
            <a:avLst/>
          </a:prstGeom>
          <a:ln w="38100" cmpd="thinThick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mvonline.com/News/Changing-Odometer-Exemption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mvonline.com/-/media/Files/Schedule-of-License-Fees.ash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hiclehistory.gov/nmvtis_vehiclehistory.html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mvonline.com/Business-Customers/Dealers/Titling-Class-for-Auto-Dealers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PMurphy@CVRConnect.com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iane.Zewalk@titletec.com" TargetMode="External"/><Relationship Id="rId5" Type="http://schemas.openxmlformats.org/officeDocument/2006/relationships/hyperlink" Target="mailto:Sales@DDITechnology.com" TargetMode="External"/><Relationship Id="rId4" Type="http://schemas.openxmlformats.org/officeDocument/2006/relationships/hyperlink" Target="mailto:TTillis@CVRConnect.com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evr@scdmv.net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cdmvonline.com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ehicle.compliance@scdmv.net" TargetMode="External"/><Relationship Id="rId5" Type="http://schemas.openxmlformats.org/officeDocument/2006/relationships/hyperlink" Target="http://www.scdmvonline.com/" TargetMode="External"/><Relationship Id="rId4" Type="http://schemas.openxmlformats.org/officeDocument/2006/relationships/hyperlink" Target="mailto:cartaxes@scdmv.net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/>
          <p:nvPr/>
        </p:nvSpPr>
        <p:spPr>
          <a:xfrm>
            <a:off x="2171700" y="2538641"/>
            <a:ext cx="7848600" cy="17807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004B8E"/>
                </a:solidFill>
                <a:ea typeface="Times New Roman"/>
                <a:cs typeface="Times New Roman"/>
              </a:rPr>
              <a:t>Basic Title and Registration Requirements for </a:t>
            </a:r>
            <a:endParaRPr lang="en-US" sz="1400" b="1" dirty="0">
              <a:solidFill>
                <a:srgbClr val="004B8E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3600" b="1" dirty="0">
                <a:solidFill>
                  <a:srgbClr val="004B8E"/>
                </a:solidFill>
                <a:ea typeface="Times New Roman"/>
                <a:cs typeface="Times New Roman"/>
              </a:rPr>
              <a:t>Automobile Dealerships</a:t>
            </a:r>
            <a:endParaRPr lang="en-US" sz="1400" b="1" dirty="0">
              <a:solidFill>
                <a:srgbClr val="004B8E"/>
              </a:solidFill>
              <a:ea typeface="Times New Roman"/>
              <a:cs typeface="Times New Roman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1371600" y="176357"/>
            <a:ext cx="9448800" cy="124396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South Carolina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</a:b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ea typeface="Times New Roman"/>
                <a:cs typeface="Times New Roman"/>
              </a:rPr>
              <a:t>Department of Motor Vehicles</a:t>
            </a:r>
            <a:endParaRPr lang="en-US" sz="1100" b="1" dirty="0">
              <a:solidFill>
                <a:schemeClr val="accent5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6765" y="5956012"/>
            <a:ext cx="10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B8E"/>
                </a:solidFill>
              </a:rPr>
              <a:t>2023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3ABFA-A806-4293-8979-3E3E0BCA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6AD2-5595-4CCE-A9DC-CE69E4CEBC7C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6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D81367-A9BE-464A-9FE6-8C5817532AB6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1482" r="3168" b="3360"/>
          <a:stretch/>
        </p:blipFill>
        <p:spPr>
          <a:xfrm>
            <a:off x="3524250" y="40553"/>
            <a:ext cx="5143500" cy="6776893"/>
          </a:xfrm>
          <a:prstGeom prst="rect">
            <a:avLst/>
          </a:prstGeom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C3580-9E09-4953-9C21-6D4AAE0F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775388B5-3B1A-4071-9FE8-6A97B2AE0F94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Requirements for Individuals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280160"/>
            <a:ext cx="9445752" cy="4572000"/>
          </a:xfrm>
        </p:spPr>
        <p:txBody>
          <a:bodyPr>
            <a:noAutofit/>
          </a:bodyPr>
          <a:lstStyle/>
          <a:p>
            <a:r>
              <a:rPr lang="en-US" sz="2200" dirty="0"/>
              <a:t>For vehicles with more than one owner, only one co-owner must comply with the address requirements</a:t>
            </a:r>
          </a:p>
          <a:p>
            <a:pPr marL="342900" lvl="1" indent="0">
              <a:buNone/>
            </a:pPr>
            <a:r>
              <a:rPr lang="en-US" sz="1900" dirty="0"/>
              <a:t>Example: John and Trish buy a car and they both have Out of State licenses (</a:t>
            </a:r>
            <a:r>
              <a:rPr lang="en-US" sz="1900" b="1" i="1" u="sng" dirty="0"/>
              <a:t>We only need the TI-006 for one of them)</a:t>
            </a:r>
          </a:p>
          <a:p>
            <a:pPr marL="0" indent="0">
              <a:buNone/>
            </a:pPr>
            <a:endParaRPr lang="en-US" sz="2200" b="1" i="1" u="sng" dirty="0"/>
          </a:p>
          <a:p>
            <a:r>
              <a:rPr lang="en-US" sz="2200" dirty="0"/>
              <a:t>Legible copies of the credential or passport are acceptable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Individuals must comply with these requirements </a:t>
            </a:r>
            <a:r>
              <a:rPr lang="en-US" sz="2200" b="1" u="sng" dirty="0"/>
              <a:t>each</a:t>
            </a:r>
            <a:r>
              <a:rPr lang="en-US" sz="2200" dirty="0"/>
              <a:t> time a vehicle is newly titled or registered in their name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C04A41-9899-4905-AAEC-9F7E2D3F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29F2ECAB-1A85-4424-BBF5-844EF0E2FD2B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Requirements for Business Customers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280160"/>
            <a:ext cx="9445752" cy="4572000"/>
          </a:xfrm>
        </p:spPr>
        <p:txBody>
          <a:bodyPr>
            <a:normAutofit/>
          </a:bodyPr>
          <a:lstStyle/>
          <a:p>
            <a:r>
              <a:rPr lang="en-US" sz="2200" dirty="0"/>
              <a:t>For vehicles titled and/or registered in a business name, the following must be provided:</a:t>
            </a:r>
          </a:p>
          <a:p>
            <a:pPr lvl="1"/>
            <a:r>
              <a:rPr lang="en-US" sz="1900" dirty="0"/>
              <a:t>FEIN or SSN </a:t>
            </a:r>
          </a:p>
          <a:p>
            <a:pPr lvl="1"/>
            <a:r>
              <a:rPr lang="en-US" sz="1900" dirty="0"/>
              <a:t>Must indicate a bona fide place of operation in South Carolina</a:t>
            </a:r>
          </a:p>
          <a:p>
            <a:pPr marL="342900" lvl="1" indent="0">
              <a:buNone/>
            </a:pPr>
            <a:endParaRPr lang="en-US" sz="2200" dirty="0"/>
          </a:p>
          <a:p>
            <a:r>
              <a:rPr lang="en-US" sz="2200" dirty="0"/>
              <a:t>For businesses located out of state, either the SC address of the driver or an SC housed address for the vehicle must be indicated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If the vehicle is being leased, the lessee, who is the registrant, must comply with address requirements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01168C-490C-441A-AF7A-D5111320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387AFE5-CC3D-40B7-82B7-DF3AC0CB469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8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5619"/>
            <a:ext cx="9144000" cy="7667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Requirements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499AC-DD33-46AB-BDA0-D4721E95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6E3E-C915-4262-BE31-2BBD2E794A03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5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MCO or Current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9601200" cy="4351338"/>
          </a:xfrm>
        </p:spPr>
        <p:txBody>
          <a:bodyPr/>
          <a:lstStyle/>
          <a:p>
            <a:r>
              <a:rPr lang="en-US" sz="2200" dirty="0"/>
              <a:t>MCO must either be assigned to the dealer on the front or include the proper chain of transfers from dealer to dealer</a:t>
            </a:r>
          </a:p>
          <a:p>
            <a:pPr lvl="1"/>
            <a:r>
              <a:rPr lang="en-US" sz="1900" dirty="0"/>
              <a:t>This can be done using the assignments on the MCO/Title, Title Assignment Forms, or Bills of Sale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Make sure to verify the VIN from MCO/Title with the vehicle being sold</a:t>
            </a:r>
          </a:p>
          <a:p>
            <a:endParaRPr lang="en-US" sz="2200" dirty="0"/>
          </a:p>
          <a:p>
            <a:r>
              <a:rPr lang="en-US" sz="2200" dirty="0"/>
              <a:t>Use Form 5047: Power of Attorney for Odometer Disclosure if the trade-in vehicle’s title is with a lien holder or lost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0B575-9003-4EBC-A552-EA4D5380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B223D3EC-113B-46EF-BBA7-846FA8E6835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9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5047 – POA for Odometer Disclosure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29227"/>
            <a:ext cx="9445752" cy="4351338"/>
          </a:xfrm>
        </p:spPr>
        <p:txBody>
          <a:bodyPr/>
          <a:lstStyle/>
          <a:p>
            <a:r>
              <a:rPr lang="en-US" sz="2400" dirty="0"/>
              <a:t>This is a Limited Power of Attorney which will grant a dealer the ability to sign only the title on behalf of the customer and nothing else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Should </a:t>
            </a:r>
            <a:r>
              <a:rPr lang="en-US" sz="2400" b="1" u="sng" dirty="0"/>
              <a:t>only</a:t>
            </a:r>
            <a:r>
              <a:rPr lang="en-US" sz="2400" dirty="0"/>
              <a:t> be used when: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The owner’s title has been lost or</a:t>
            </a:r>
          </a:p>
          <a:p>
            <a:pPr lvl="1"/>
            <a:r>
              <a:rPr lang="en-US" sz="2400" dirty="0"/>
              <a:t>The owner’s lien holder is holding the title</a:t>
            </a:r>
          </a:p>
          <a:p>
            <a:pPr marL="342900" lvl="1" indent="0">
              <a:buNone/>
            </a:pPr>
            <a:endParaRPr lang="en-US" sz="1000" dirty="0"/>
          </a:p>
          <a:p>
            <a:r>
              <a:rPr lang="en-US" sz="2400" dirty="0"/>
              <a:t>The purpose of this document is for the dealer to receive the odometer disclosure from the customer until the title is obtained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55D01-4CBE-42C5-9C8F-73E50524E6B6}"/>
              </a:ext>
            </a:extLst>
          </p:cNvPr>
          <p:cNvSpPr txBox="1"/>
          <p:nvPr/>
        </p:nvSpPr>
        <p:spPr>
          <a:xfrm>
            <a:off x="533400" y="5578426"/>
            <a:ext cx="11353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*Note: To be able to sign any other document on behalf of the customer you must have a non-secured power of attorney!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52D3C-798E-4ED3-92F7-B421D3FB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5BC9C88-EABD-4B69-A435-EA8121E43F34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1F7B95-AA91-4B7B-A27E-B8B123C3C71C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09" b="1320"/>
          <a:stretch/>
        </p:blipFill>
        <p:spPr>
          <a:xfrm>
            <a:off x="3467100" y="18316"/>
            <a:ext cx="5257800" cy="6821368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F70B6-5142-4152-9E02-858364D2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77124C6B-5CE5-419D-8007-A3009C666A6A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When To Use a 5047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58544"/>
              </p:ext>
            </p:extLst>
          </p:nvPr>
        </p:nvGraphicFramePr>
        <p:xfrm>
          <a:off x="1373124" y="1188720"/>
          <a:ext cx="9445752" cy="48533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8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83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</a:rPr>
                        <a:t>TRANSACTION </a:t>
                      </a:r>
                      <a:endParaRPr lang="en-US" sz="3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Should Secured Power of Attorney (5047) be Used? 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83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Title is being held by lien holder or security interest at the time of transfer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YES, to disclose the odometer when</a:t>
                      </a:r>
                      <a:r>
                        <a:rPr lang="en-US" sz="2000" baseline="0" dirty="0">
                          <a:effectLst/>
                        </a:rPr>
                        <a:t> the title is obtained.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24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Title (without lien) is lost, stolen or destroyed and a duplicate title is required to complete the transfer of ownership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YES,</a:t>
                      </a:r>
                      <a:r>
                        <a:rPr lang="en-US" sz="2000" baseline="0" dirty="0">
                          <a:effectLst/>
                        </a:rPr>
                        <a:t> to disclose the odometer when the title is obtained;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but,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not to sign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</a:rPr>
                        <a:t> Form 400 to obtain the duplicate title.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3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Title (without lien) is lost and there will be no transfer of ownership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83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Transaction does not involve transfer of ownership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83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Transaction does not require odometer disclosure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3297B6-F45E-43AB-973B-25BF01D8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E64F86A1-38BA-4D3E-AFB8-065C7207C03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8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Non-Secured Power of Attorney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5867400" cy="3962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There is no standard format, but the document must include: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Individuals Name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Attorney-In-Fact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Vehicle Description</a:t>
            </a:r>
          </a:p>
          <a:p>
            <a:pPr lvl="2">
              <a:spcBef>
                <a:spcPts val="600"/>
              </a:spcBef>
            </a:pPr>
            <a:r>
              <a:rPr lang="en-US" sz="2200" dirty="0"/>
              <a:t>VIN, Year, Make, and Model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Individuals signature 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Witness Signature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Attorney-In-Fact does not need to sign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Copies are Acceptable</a:t>
            </a:r>
          </a:p>
        </p:txBody>
      </p:sp>
      <p:pic>
        <p:nvPicPr>
          <p:cNvPr id="5" name="Picture 4" descr="http://moneysmartguides.com/wp-content/uploads/2013/11/power-of-attorne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66900"/>
            <a:ext cx="4349376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A4CE6-38F1-4D30-8590-C83C03A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4D31CCD-72DF-4D1D-8123-2788941BDF8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dison_sharonb\Pictures\2014-07-31\Mail00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1991" r="2244" b="36148"/>
          <a:stretch/>
        </p:blipFill>
        <p:spPr bwMode="auto">
          <a:xfrm rot="60000">
            <a:off x="2692873" y="51384"/>
            <a:ext cx="6991613" cy="66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903ED-EB69-49AC-91AD-47E528CD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3FEF3CC-FDF8-41F6-8C91-AC0C8BCF2AB8}" type="datetime1">
              <a:rPr lang="en-US" smtClean="0"/>
              <a:t>2/8/2023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9601200" cy="1371600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Sample POA</a:t>
            </a:r>
          </a:p>
        </p:txBody>
      </p:sp>
    </p:spTree>
    <p:extLst>
      <p:ext uri="{BB962C8B-B14F-4D97-AF65-F5344CB8AC3E}">
        <p14:creationId xmlns:p14="http://schemas.microsoft.com/office/powerpoint/2010/main" val="111340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F461-6BA7-4977-99C4-CFF86013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The purpose of this training is to educate dealers on the proper title and registration procedures and to provide points of contact to assist them</a:t>
            </a:r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F6C76A-2406-47DE-B6FB-7A559F52431B}"/>
              </a:ext>
            </a:extLst>
          </p:cNvPr>
          <p:cNvSpPr txBox="1">
            <a:spLocks/>
          </p:cNvSpPr>
          <p:nvPr/>
        </p:nvSpPr>
        <p:spPr>
          <a:xfrm>
            <a:off x="1371600" y="228600"/>
            <a:ext cx="9448800" cy="67395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Purpose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1A29FC-CED0-4F11-A9B9-E62024B0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FDC8677-A340-405F-B5DF-134B064A46B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Reassignments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25622"/>
            <a:ext cx="9753600" cy="5403778"/>
          </a:xfrm>
        </p:spPr>
        <p:txBody>
          <a:bodyPr/>
          <a:lstStyle/>
          <a:p>
            <a:r>
              <a:rPr lang="en-US" sz="2200" dirty="0"/>
              <a:t>Required for each transfer of ownership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 The first assignment on an MCO/Title must be completed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Title Reassignment Forms or Bills of Sale are acceptable once the first assignment is completed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MCO/Title may have several spaces for reassignments from dealer to dealer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Can be assigned from dealer to dealer without titling but must be titled once assigned to a customer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39AB67-CE4A-4E7C-AC7B-D6E9A6BD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0B735FB2-7E31-4F24-8AE3-853C03CE3BF8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2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Affidavit &amp; Notification of Sale of Motor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53330"/>
            <a:ext cx="9982200" cy="4995069"/>
          </a:xfrm>
        </p:spPr>
        <p:txBody>
          <a:bodyPr/>
          <a:lstStyle/>
          <a:p>
            <a:r>
              <a:rPr lang="en-US" sz="2200" dirty="0"/>
              <a:t>Only Licensed SC Dealers may use this form</a:t>
            </a:r>
          </a:p>
          <a:p>
            <a:endParaRPr lang="en-US" sz="2200" dirty="0"/>
          </a:p>
          <a:p>
            <a:r>
              <a:rPr lang="en-US" sz="2200" dirty="0"/>
              <a:t>Make sure all information transfers through clearly to all copies</a:t>
            </a:r>
          </a:p>
          <a:p>
            <a:endParaRPr lang="en-US" sz="2200" dirty="0"/>
          </a:p>
          <a:p>
            <a:r>
              <a:rPr lang="en-US" sz="2200" dirty="0"/>
              <a:t>If purchasing a plate advise the customer on Property Tax Deferment of 120 days</a:t>
            </a:r>
          </a:p>
          <a:p>
            <a:endParaRPr lang="en-US" sz="2200" dirty="0"/>
          </a:p>
          <a:p>
            <a:r>
              <a:rPr lang="en-US" sz="2200" dirty="0"/>
              <a:t>Explain the difference between the Infrastructure Maintenance Fee and Property Taxes</a:t>
            </a:r>
          </a:p>
          <a:p>
            <a:endParaRPr lang="en-US" sz="2200" dirty="0"/>
          </a:p>
          <a:p>
            <a:r>
              <a:rPr lang="en-US" sz="2200" b="1" u="sng" dirty="0"/>
              <a:t>Can not</a:t>
            </a:r>
            <a:r>
              <a:rPr lang="en-US" sz="2200" b="1" dirty="0"/>
              <a:t> </a:t>
            </a:r>
            <a:r>
              <a:rPr lang="en-US" sz="2200" dirty="0"/>
              <a:t>be used as a Bill of Sale for the final transfer of ownership</a:t>
            </a:r>
          </a:p>
          <a:p>
            <a:endParaRPr lang="en-US" sz="2200" dirty="0"/>
          </a:p>
          <a:p>
            <a:r>
              <a:rPr lang="en-US" sz="2200" dirty="0"/>
              <a:t>This form is commonly referred to as a Property Tax Override (PTO)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C724FE-9C45-432A-9E78-E4B5EB7C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0E8DC45-CA47-4E79-9340-83188D2347E7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02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Errors on Title Reassignments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1219200"/>
            <a:ext cx="10515600" cy="4652963"/>
          </a:xfrm>
        </p:spPr>
        <p:txBody>
          <a:bodyPr>
            <a:normAutofit/>
          </a:bodyPr>
          <a:lstStyle/>
          <a:p>
            <a:r>
              <a:rPr lang="en-US" dirty="0"/>
              <a:t>The seller, from the assignment which included the error, must complete a TEA-1: Title Reassignment Error Acknowledgement Form </a:t>
            </a:r>
          </a:p>
          <a:p>
            <a:endParaRPr lang="en-US" dirty="0"/>
          </a:p>
          <a:p>
            <a:r>
              <a:rPr lang="en-US" dirty="0"/>
              <a:t>Must provide either a secured bill of sale with the correct assignment information or complete the next reassignment on the title with the correct reassignment information (if the sales price is listed) </a:t>
            </a:r>
          </a:p>
          <a:p>
            <a:endParaRPr lang="en-US" dirty="0"/>
          </a:p>
          <a:p>
            <a:r>
              <a:rPr lang="en-US" dirty="0"/>
              <a:t>Mark an “X” through the incorrect assignment on the back of the title/MCO</a:t>
            </a:r>
          </a:p>
          <a:p>
            <a:endParaRPr lang="en-US" dirty="0"/>
          </a:p>
          <a:p>
            <a:r>
              <a:rPr lang="en-US" dirty="0"/>
              <a:t>If an individual changes their mind about the purchase, a statement from the individual must be submitted along with the TEA-1. This statement must state that they did not take possession of the vehicle and include the vehicle description (VIN, Year, Make, and Model)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150119-2535-42D1-AFAE-4B4CA5E0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5761035-B809-4C22-9044-2978E870B386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68225E-5480-492C-8696-C5BA6543FABA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06" b="1189"/>
          <a:stretch/>
        </p:blipFill>
        <p:spPr>
          <a:xfrm>
            <a:off x="3395344" y="1"/>
            <a:ext cx="5401312" cy="68580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E028F-175C-4158-81CD-F61606AB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B5F792C2-2D8E-40BA-9FAE-B1D6AFCB9410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5619"/>
            <a:ext cx="9144000" cy="7667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Odometer Disclosure Requirements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A0983-4842-4671-9BB9-44A32A27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D8AE-2954-4981-BD22-60D0438C4F25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Odometer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76" y="1143000"/>
            <a:ext cx="9906000" cy="4805363"/>
          </a:xfrm>
        </p:spPr>
        <p:txBody>
          <a:bodyPr/>
          <a:lstStyle/>
          <a:p>
            <a:r>
              <a:rPr lang="en-US" dirty="0"/>
              <a:t>Per the </a:t>
            </a:r>
            <a:r>
              <a:rPr lang="en-US" b="1" dirty="0"/>
              <a:t>Truth in Mileage Act </a:t>
            </a:r>
            <a:r>
              <a:rPr lang="en-US" dirty="0"/>
              <a:t>enacted in 1989, an odometer disclosure is required at the time of sale or transfer</a:t>
            </a:r>
          </a:p>
          <a:p>
            <a:endParaRPr lang="en-US" dirty="0"/>
          </a:p>
          <a:p>
            <a:r>
              <a:rPr lang="en-US" dirty="0"/>
              <a:t>The odometer must be disclosed for </a:t>
            </a:r>
            <a:r>
              <a:rPr lang="en-US" b="1" dirty="0"/>
              <a:t>each</a:t>
            </a:r>
            <a:r>
              <a:rPr lang="en-US" dirty="0"/>
              <a:t> transfer of ownership which includes dealer to dealer</a:t>
            </a:r>
          </a:p>
          <a:p>
            <a:endParaRPr lang="en-US" dirty="0"/>
          </a:p>
          <a:p>
            <a:r>
              <a:rPr lang="en-US" dirty="0"/>
              <a:t>The odometer can </a:t>
            </a:r>
            <a:r>
              <a:rPr lang="en-US" b="1" dirty="0"/>
              <a:t>never</a:t>
            </a:r>
            <a:r>
              <a:rPr lang="en-US" dirty="0"/>
              <a:t> decrease.</a:t>
            </a:r>
          </a:p>
          <a:p>
            <a:endParaRPr lang="en-US" dirty="0"/>
          </a:p>
          <a:p>
            <a:r>
              <a:rPr lang="en-US" dirty="0"/>
              <a:t>If the previous title did not indicate mileage, the new SC title must be listed as either “</a:t>
            </a:r>
            <a:r>
              <a:rPr lang="en-US" b="1" dirty="0"/>
              <a:t>Exempt</a:t>
            </a:r>
            <a:r>
              <a:rPr lang="en-US" dirty="0"/>
              <a:t>” or “</a:t>
            </a:r>
            <a:r>
              <a:rPr lang="en-US" b="1" dirty="0"/>
              <a:t>Not Actual</a:t>
            </a:r>
            <a:r>
              <a:rPr lang="en-US" dirty="0"/>
              <a:t>”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CEBE7D-632C-46E0-9340-99E1C5EF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C0E0755-943D-419F-B4CE-601A617A86AA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9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Odometer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5212"/>
            <a:ext cx="5029200" cy="5181600"/>
          </a:xfrm>
        </p:spPr>
        <p:txBody>
          <a:bodyPr>
            <a:normAutofit/>
          </a:bodyPr>
          <a:lstStyle/>
          <a:p>
            <a:r>
              <a:rPr lang="en-US" b="1" dirty="0"/>
              <a:t>Odometer Exemption</a:t>
            </a:r>
          </a:p>
          <a:p>
            <a:pPr lvl="1"/>
            <a:r>
              <a:rPr lang="en-US" dirty="0"/>
              <a:t>Vehicles 20 years old or older (depending on model year)</a:t>
            </a:r>
          </a:p>
          <a:p>
            <a:pPr lvl="1"/>
            <a:r>
              <a:rPr lang="en-US" dirty="0"/>
              <a:t>Vehicles with GVWR of over 16,000 lbs.</a:t>
            </a:r>
          </a:p>
          <a:p>
            <a:pPr lvl="1"/>
            <a:r>
              <a:rPr lang="en-US" dirty="0"/>
              <a:t>Vehicles that are not self-propelled</a:t>
            </a:r>
          </a:p>
          <a:p>
            <a:pPr lvl="1"/>
            <a:r>
              <a:rPr lang="en-US" dirty="0"/>
              <a:t> Low-speed vehicles without an odometer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Other odometer brands include</a:t>
            </a:r>
          </a:p>
          <a:p>
            <a:pPr lvl="1"/>
            <a:r>
              <a:rPr lang="en-US" dirty="0"/>
              <a:t>Exceeds Mechanical Limits</a:t>
            </a:r>
          </a:p>
          <a:p>
            <a:pPr lvl="1"/>
            <a:r>
              <a:rPr lang="en-US" dirty="0"/>
              <a:t>Not Actual Mileage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Click here to learn more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BACD9-C23B-45C2-A3B2-DA713D618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373424"/>
            <a:ext cx="6610888" cy="436719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B41E7D-7C97-4A7E-B9C9-24757392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C64E53C-2CB0-483F-A44F-433C8345E280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Common Odometer Issues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73124" y="1638300"/>
            <a:ext cx="9445752" cy="3581400"/>
          </a:xfrm>
          <a:prstGeom prst="roundRect">
            <a:avLst/>
          </a:prstGeom>
          <a:solidFill>
            <a:srgbClr val="00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Strikethroughs in the odometer reading on an assignment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odometer reading listed on the PTO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odometer reading listed on the reassignment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E900DD-DBAC-4E4F-B9C0-92D96228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B6233237-7534-4E3C-BCB0-CF5F4471FF0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Odometer Corrections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5830"/>
            <a:ext cx="102870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Odometer corrections must be sent to DMV Headquarters and must include the following:</a:t>
            </a:r>
          </a:p>
          <a:p>
            <a:pPr marL="0" indent="0">
              <a:buNone/>
            </a:pPr>
            <a:endParaRPr lang="en-US" sz="22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TI-008: Odometer Correction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Service Records or other documentation supporting the correction – not less than 2 within the preceding 12 months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Title Fees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*Request must be made by mail to SCDMV Headquarters*</a:t>
            </a:r>
          </a:p>
          <a:p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2387FD-6A57-4D24-95D3-F37EEE79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0ED2787-103B-4130-BE52-FDC9DB3DF1C6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2E9517-8E6F-4365-815E-7E5E80600009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679" y="0"/>
            <a:ext cx="5128643" cy="6858000"/>
          </a:xfrm>
          <a:prstGeom prst="rect">
            <a:avLst/>
          </a:prstGeom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2DF434-CE53-4C72-82E6-39B58834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10A7689-9E07-4BF9-B7DD-7EF4D597D6C9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8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8800" cy="673954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Standard Paperwork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9448800" cy="5160745"/>
          </a:xfrm>
        </p:spPr>
        <p:txBody>
          <a:bodyPr>
            <a:normAutofit/>
          </a:bodyPr>
          <a:lstStyle/>
          <a:p>
            <a:r>
              <a:rPr lang="en-US" sz="2200" dirty="0"/>
              <a:t>SC Credential or Other Identification Requirements</a:t>
            </a:r>
          </a:p>
          <a:p>
            <a:r>
              <a:rPr lang="en-US" sz="2200" dirty="0"/>
              <a:t>Manufacturers Certificate of Origin (MCO) or Current Title with Reassignments</a:t>
            </a:r>
          </a:p>
          <a:p>
            <a:r>
              <a:rPr lang="en-US" sz="2200" dirty="0"/>
              <a:t>Bills of Sale (BOS)</a:t>
            </a:r>
          </a:p>
          <a:p>
            <a:r>
              <a:rPr lang="en-US" sz="2200" dirty="0"/>
              <a:t>Certified Odometer Statement</a:t>
            </a:r>
          </a:p>
          <a:p>
            <a:r>
              <a:rPr lang="en-US" sz="2200" dirty="0"/>
              <a:t>Dealer’s Retail Sales Tax Identification Number</a:t>
            </a:r>
          </a:p>
          <a:p>
            <a:r>
              <a:rPr lang="en-US" sz="2200" dirty="0"/>
              <a:t>Infrastructure Maintenance Fee (IMF)</a:t>
            </a:r>
          </a:p>
          <a:p>
            <a:r>
              <a:rPr lang="en-US" sz="2200" dirty="0"/>
              <a:t>Gross Vehicle Weight (GVW)</a:t>
            </a:r>
          </a:p>
          <a:p>
            <a:r>
              <a:rPr lang="en-US" sz="2200" dirty="0"/>
              <a:t>Affidavit &amp; Notification of Sale of Motor Vehicle (Property Tax Override: PTO) (If purchasing a plate) – SC Licensed Dealers Only</a:t>
            </a:r>
          </a:p>
          <a:p>
            <a:r>
              <a:rPr lang="en-US" sz="2200" dirty="0"/>
              <a:t>Liability Insurance Information (If purchasing or transferring a plate)</a:t>
            </a:r>
          </a:p>
          <a:p>
            <a:r>
              <a:rPr lang="en-US" sz="2200" dirty="0"/>
              <a:t>License Plate Number (if transferring a plate)</a:t>
            </a:r>
          </a:p>
          <a:p>
            <a:r>
              <a:rPr lang="en-US" sz="2200" dirty="0"/>
              <a:t>Title Application Form 400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59B0E4-14D4-4031-9F4A-541BBE7E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4CD7C32-149A-4193-B6FF-FEB747A3E9C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5619"/>
            <a:ext cx="9144000" cy="7667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Infrastructure Maintenance Fee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77526C-A4FB-4598-9AF4-EABEFD55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FA59-60A9-4244-9640-B1274CFAA6DC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30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Collection of IMF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77912"/>
            <a:ext cx="9753600" cy="5322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5% Infrastructure Maintenance Fee (IMF) (up to $500) is due when a vehicle is sold to a customer and must be paid to the DMV when the vehicle is titled and/or registered. </a:t>
            </a:r>
          </a:p>
          <a:p>
            <a:endParaRPr lang="en-US" dirty="0"/>
          </a:p>
          <a:p>
            <a:r>
              <a:rPr lang="en-US" dirty="0"/>
              <a:t>Out of State Sales (selling a vehicle to a customer who lives out of state) Require the following:</a:t>
            </a:r>
          </a:p>
          <a:p>
            <a:pPr lvl="1"/>
            <a:r>
              <a:rPr lang="en-US" dirty="0"/>
              <a:t>A buyer's order and the Form ST-385 </a:t>
            </a:r>
          </a:p>
          <a:p>
            <a:pPr lvl="1"/>
            <a:r>
              <a:rPr lang="en-US" dirty="0"/>
              <a:t>Affidavit of Intent to License Motor Vehicle... Purchased in South Carolina in the Purchaser’s State of Residence</a:t>
            </a:r>
          </a:p>
          <a:p>
            <a:pPr lvl="1"/>
            <a:r>
              <a:rPr lang="en-US" dirty="0"/>
              <a:t>Maintain a copy in the dealer’s records to support any deduction taken on the sales tax return</a:t>
            </a:r>
          </a:p>
          <a:p>
            <a:pPr lvl="1"/>
            <a:r>
              <a:rPr lang="en-US" dirty="0"/>
              <a:t>Give a copy to the customer to submit to their local tax authorities</a:t>
            </a:r>
          </a:p>
          <a:p>
            <a:pPr lvl="1"/>
            <a:endParaRPr lang="en-US" dirty="0"/>
          </a:p>
          <a:p>
            <a:r>
              <a:rPr lang="en-US" dirty="0"/>
              <a:t>Contact SCDOR at (803) 898-5000 for additional information on tax deductions</a:t>
            </a:r>
          </a:p>
          <a:p>
            <a:endParaRPr lang="en-US" dirty="0"/>
          </a:p>
          <a:p>
            <a:r>
              <a:rPr lang="en-US" b="1" dirty="0"/>
              <a:t>Enter the retail sales tax number on the title application along with the vehicle sales price(including doc fees), trade in amount, and tax credit (if applicable).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ALL DEALERS MUST COLLECT IMF; IT IS NOT OPTIONAL!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0520AA-1A20-4274-A43B-37089EA9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C12C06C-56BF-4484-8D67-18116EBF024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Common IMF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10896600" cy="5435166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en-US" sz="2000" dirty="0"/>
              <a:t>Sales of motor vehicles or motorcycles to </a:t>
            </a:r>
            <a:r>
              <a:rPr lang="en-US" sz="2000" b="1" dirty="0"/>
              <a:t>nonresident military personnel</a:t>
            </a:r>
            <a:r>
              <a:rPr lang="en-US" sz="2000" dirty="0"/>
              <a:t>:</a:t>
            </a:r>
          </a:p>
          <a:p>
            <a:pPr marL="0" lvl="0" indent="0" algn="ctr">
              <a:buNone/>
            </a:pPr>
            <a:endParaRPr lang="en-US" sz="2200" dirty="0"/>
          </a:p>
          <a:p>
            <a:pPr lvl="1"/>
            <a:r>
              <a:rPr lang="en-US" sz="2000" dirty="0"/>
              <a:t>Military personnel possessing an SC credential are </a:t>
            </a:r>
            <a:r>
              <a:rPr lang="en-US" sz="2000" b="1" dirty="0"/>
              <a:t>not disqualified </a:t>
            </a:r>
            <a:r>
              <a:rPr lang="en-US" sz="2000" dirty="0"/>
              <a:t>from this exemption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 customer must furnish a </a:t>
            </a:r>
            <a:r>
              <a:rPr lang="en-US" sz="2000" b="1" dirty="0"/>
              <a:t>leave and earnings statement (LES) </a:t>
            </a:r>
            <a:r>
              <a:rPr lang="en-US" sz="2000" dirty="0"/>
              <a:t>from the appropriate department of the armed services that indicates his declared state of residence is a state other than SC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This exemption only applies to motor vehicles primarily designed to carry passengers (e.g., cars, passenger vans, trucks that have an empty weight of 9000 lbs. or less and a gross weight of 11,000 lbs. or less, and sport utility vehicles)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It does not include motor vehicles designed primarily to carry property such as trucks (with an empty weight of greater than 9000 lbs. and a gross weight of greater than 11,000 lbs.) or cargo vans. IMF </a:t>
            </a:r>
            <a:r>
              <a:rPr lang="en-US" sz="2000" b="1" dirty="0"/>
              <a:t>is due </a:t>
            </a:r>
            <a:r>
              <a:rPr lang="en-US" sz="2000" dirty="0"/>
              <a:t>on sales of </a:t>
            </a:r>
            <a:r>
              <a:rPr lang="en-US" sz="2000" b="1" dirty="0"/>
              <a:t>property-carrying vehicles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10FD32-72D0-4788-A8E8-95FB566A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53F6BF79-29B0-4ABA-B08A-0A34DBD60E8F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Common IMF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76" y="1304249"/>
            <a:ext cx="9829800" cy="4708525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Sales of motor vehicles or motorcycles by or to the federal government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Sales of motor vehicles or motorcycles by or to federal credit unions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Sales of motor vehicles to charitable hospitals, predominately serving children where care is provided without charge to the patient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19BBB5-221D-433B-8510-98F7531F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863DCF1-00CD-493C-B561-946FAE77EBF0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9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3719"/>
            <a:ext cx="9144000" cy="6905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License Plates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0B102-44B5-41EE-A07B-09FE190A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0B48-84E6-4DC6-9134-CD5E98C55BC2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19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and Registration Fees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99552"/>
              </p:ext>
            </p:extLst>
          </p:nvPr>
        </p:nvGraphicFramePr>
        <p:xfrm>
          <a:off x="1371600" y="1266472"/>
          <a:ext cx="9372600" cy="467207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508457">
                  <a:extLst>
                    <a:ext uri="{9D8B030D-6E8A-4147-A177-3AD203B41FA5}">
                      <a16:colId xmlns:a16="http://schemas.microsoft.com/office/drawing/2014/main" val="2029988821"/>
                    </a:ext>
                  </a:extLst>
                </a:gridCol>
                <a:gridCol w="3864143">
                  <a:extLst>
                    <a:ext uri="{9D8B030D-6E8A-4147-A177-3AD203B41FA5}">
                      <a16:colId xmlns:a16="http://schemas.microsoft.com/office/drawing/2014/main" val="184991898"/>
                    </a:ext>
                  </a:extLst>
                </a:gridCol>
              </a:tblGrid>
              <a:tr h="4819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Title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$15.00</a:t>
                      </a:r>
                      <a:endParaRPr lang="en-US" sz="2000" b="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403501"/>
                  </a:ext>
                </a:extLst>
              </a:tr>
              <a:tr h="69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Infrastructure Maintenance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5% of the purchase price</a:t>
                      </a:r>
                      <a:r>
                        <a:rPr lang="en-US" sz="2000" baseline="0" dirty="0">
                          <a:effectLst/>
                        </a:rPr>
                        <a:t> (Maximum $500)</a:t>
                      </a:r>
                      <a:endParaRPr lang="en-US" sz="16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6350746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Basic Registration/Plate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$40.00 or GVW rate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  <a:hlinkClick r:id="rId3"/>
                        </a:rPr>
                        <a:t>see chart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657111"/>
                  </a:ext>
                </a:extLst>
              </a:tr>
              <a:tr h="4819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Plate Transfer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$10.00</a:t>
                      </a:r>
                      <a:endParaRPr lang="en-US" sz="20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394552"/>
                  </a:ext>
                </a:extLst>
              </a:tr>
              <a:tr h="87933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Expedite Fee (for over-the-counter</a:t>
                      </a:r>
                      <a:r>
                        <a:rPr lang="en-US" sz="2400" baseline="0" dirty="0">
                          <a:effectLst/>
                        </a:rPr>
                        <a:t> requests)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$20.00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650216"/>
                  </a:ext>
                </a:extLst>
              </a:tr>
              <a:tr h="41295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Specialty License Plate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Varies depending on plate type</a:t>
                      </a:r>
                      <a:endParaRPr lang="en-US" sz="20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65975"/>
                  </a:ext>
                </a:extLst>
              </a:tr>
              <a:tr h="4819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Alternative Fuel Road Use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$120.00</a:t>
                      </a:r>
                      <a:endParaRPr lang="en-US" sz="20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736581"/>
                  </a:ext>
                </a:extLst>
              </a:tr>
              <a:tr h="48192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Hybrid Road Use Fee</a:t>
                      </a:r>
                      <a:endParaRPr lang="en-US" sz="24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$60.00</a:t>
                      </a:r>
                      <a:endParaRPr lang="en-US" sz="2000" dirty="0">
                        <a:solidFill>
                          <a:srgbClr val="0B52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432431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4AF180-8AD3-4727-AC60-C30B678B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EECD5C3-E016-4B76-B9D7-7D109CE3B3EC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Minimum GVW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836" y="1293930"/>
            <a:ext cx="9436516" cy="4729163"/>
          </a:xfrm>
        </p:spPr>
        <p:txBody>
          <a:bodyPr>
            <a:normAutofit/>
          </a:bodyPr>
          <a:lstStyle/>
          <a:p>
            <a:r>
              <a:rPr lang="en-US" sz="2200" dirty="0"/>
              <a:t>Required for all trucks and cargo vans </a:t>
            </a:r>
          </a:p>
          <a:p>
            <a:endParaRPr lang="en-US" sz="2200" dirty="0"/>
          </a:p>
          <a:p>
            <a:r>
              <a:rPr lang="en-US" sz="2200" dirty="0"/>
              <a:t>Calculated as the </a:t>
            </a:r>
            <a:r>
              <a:rPr lang="en-US" sz="2200" b="1" dirty="0"/>
              <a:t>empty weight </a:t>
            </a:r>
            <a:r>
              <a:rPr lang="en-US" sz="2200" dirty="0"/>
              <a:t>of the vehicle </a:t>
            </a:r>
            <a:r>
              <a:rPr lang="en-US" sz="2200" b="1" i="1" dirty="0"/>
              <a:t>plus</a:t>
            </a:r>
            <a:r>
              <a:rPr lang="en-US" sz="2200" dirty="0"/>
              <a:t> the </a:t>
            </a:r>
            <a:r>
              <a:rPr lang="en-US" sz="2200" b="1" dirty="0"/>
              <a:t>heaviest load c</a:t>
            </a:r>
            <a:r>
              <a:rPr lang="en-US" sz="2200" dirty="0"/>
              <a:t>arried</a:t>
            </a:r>
          </a:p>
          <a:p>
            <a:endParaRPr lang="en-US" sz="2200" dirty="0"/>
          </a:p>
          <a:p>
            <a:r>
              <a:rPr lang="en-US" sz="2200" b="1" dirty="0"/>
              <a:t>Must be declared by the registered owner</a:t>
            </a:r>
          </a:p>
          <a:p>
            <a:endParaRPr lang="en-US" sz="2200" b="1" dirty="0"/>
          </a:p>
          <a:p>
            <a:r>
              <a:rPr lang="en-US" sz="2200" dirty="0"/>
              <a:t>Can not be lower than the empty weight</a:t>
            </a:r>
          </a:p>
          <a:p>
            <a:endParaRPr lang="en-US" sz="2200" dirty="0"/>
          </a:p>
          <a:p>
            <a:r>
              <a:rPr lang="en-US" sz="2200" dirty="0"/>
              <a:t>Determined in Units of 1,000 lbs.</a:t>
            </a:r>
          </a:p>
          <a:p>
            <a:pPr lvl="1"/>
            <a:r>
              <a:rPr lang="en-US" sz="2200" dirty="0"/>
              <a:t>For example, Empty Weight = 4,348, min. GVW = 5,000</a:t>
            </a:r>
          </a:p>
          <a:p>
            <a:pPr lvl="1"/>
            <a:r>
              <a:rPr lang="en-US" sz="2200" dirty="0"/>
              <a:t>Empty Weight = 5,892, min. GVW = 6,000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00687-9FC8-4B08-9CDD-93D0821B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4EE3F0B-2AEC-4825-893B-AFBDCBDCFCF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8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Liability Insurance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76" y="1370130"/>
            <a:ext cx="10134600" cy="45767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The name of the automobile insurance company</a:t>
            </a:r>
            <a:r>
              <a:rPr lang="en-US" sz="2200" dirty="0"/>
              <a:t>, not the name of the agent, must be furnished on the Title Application (Form 400) if purchasing or transferring a plate.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liability insurance company must be licensed to do business in South Carolina.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37BFE-F849-404B-ACA1-8A16EDE6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A631739-89AC-446F-89D7-2EBE1E8968C2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3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License Plate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76" y="1204236"/>
            <a:ext cx="10439400" cy="490855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Plate type must stay the same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At least one previous owner on the plate must match the new listed owners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Individuals may place the plate they are transferring on the new vehicle at the time of purchase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Plates may be transferred from a car to a truck if the empty weight of the truck is less than 9,000 lbs. and/or gross weight is less than 11,000 lbs.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More than 3 months must be left on the plate to be able to transfer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The fee to transfer a license plate is $10.00 + any fees for additional weight (if applicable)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A37A9F-A264-41C8-AA3D-7CD6C492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17F49EE2-2993-471D-8BCB-CBA7C323A46B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2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1135395">
            <a:off x="965800" y="693631"/>
            <a:ext cx="11049033" cy="6793380"/>
          </a:xfrm>
          <a:prstGeom prst="irregularSeal2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License Plate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833" y="3048000"/>
            <a:ext cx="5867400" cy="2895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REMINDER: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time of sale, if the customer does not want a 45-day temp tag, the authorized user must initiate the “Transfer Plate” transaction in their EVR system before the customer leaves the dealership.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B70728-31AA-485B-B390-A60B2B92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AD4C422-8DDE-4178-8564-9E990F57BB07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6A47C7-94AF-4516-A6E5-A2920EAED9C6}"/>
              </a:ext>
            </a:extLst>
          </p:cNvPr>
          <p:cNvGrpSpPr/>
          <p:nvPr/>
        </p:nvGrpSpPr>
        <p:grpSpPr>
          <a:xfrm>
            <a:off x="1066800" y="1076263"/>
            <a:ext cx="10799589" cy="5686775"/>
            <a:chOff x="1066800" y="993303"/>
            <a:chExt cx="10799589" cy="5686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7158329" y="3513959"/>
              <a:ext cx="4708060" cy="3166119"/>
            </a:xfrm>
            <a:prstGeom prst="rect">
              <a:avLst/>
            </a:prstGeom>
          </p:spPr>
        </p:pic>
        <p:pic>
          <p:nvPicPr>
            <p:cNvPr id="1026" name="Picture 2" descr="http://ts2.mm.bing.net/th?id=HN.608034955489578723&amp;w=278&amp;h=183&amp;c=7&amp;rs=1&amp;qlt=80&amp;pid=1.7"/>
            <p:cNvPicPr>
              <a:picLocks noChangeAspect="1" noChangeArrowheads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90710"/>
              <a:ext cx="2514600" cy="165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s1.mm.bing.net/th?&amp;id=HN.608029565317286029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55" y="993303"/>
              <a:ext cx="2857500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s1.mm.bing.net/th?&amp;id=HN.607987019367385052&amp;w=300&amp;h=300&amp;c=0&amp;pid=1.9&amp;rs=0&amp;p=0&amp;url=http%3A%2F%2Fwww.cd-traveller.com%2F2010%2F09%2F02%2Fwhat_hot_september%2F"/>
            <p:cNvPicPr>
              <a:picLocks noChangeAspect="1" noChangeArrowheads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834" y="3793886"/>
              <a:ext cx="1897962" cy="266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ts1.mm.bing.net/th?&amp;id=HN.608020421328110043&amp;w=300&amp;h=300&amp;c=0&amp;pid=1.9&amp;rs=0&amp;p=0&amp;url=http%3A%2F%2Fwww.messinglawoffices.com%2Fi-551.aspx"/>
            <p:cNvPicPr>
              <a:picLocks noChangeAspect="1" noChangeArrowheads="1"/>
            </p:cNvPicPr>
            <p:nvPr/>
          </p:nvPicPr>
          <p:blipFill>
            <a:blip r:embed="rId7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665" y="1118231"/>
              <a:ext cx="2857500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ts1.mm.bing.net/th?&amp;id=HN.608047269161666795&amp;w=479&amp;h=315&amp;c=0&amp;pid=1.9&amp;rs=0&amp;p=0&amp;url=http%3A%2F%2Flawprofessors.typepad.com%2Fimmigration%2F2011%2F10%2Fuscis-redesigns-employment-authorization-document.html"/>
            <p:cNvPicPr>
              <a:picLocks noChangeAspect="1" noChangeArrowheads="1"/>
            </p:cNvPicPr>
            <p:nvPr/>
          </p:nvPicPr>
          <p:blipFill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955640"/>
              <a:ext cx="2949575" cy="193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E0A11-CE85-430D-B40A-ACE9F6F6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6EAA051-D6AA-4A90-BABF-663A2F030DEA}" type="datetime1">
              <a:rPr lang="en-US" smtClean="0"/>
              <a:t>2/8/2023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24" y="3055941"/>
            <a:ext cx="9445752" cy="746118"/>
          </a:xfrm>
          <a:solidFill>
            <a:schemeClr val="bg1"/>
          </a:solidFill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Identification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04000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7519"/>
            <a:ext cx="9144000" cy="8429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Completing the Form 400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0D9DF-04BD-4079-B175-5A4CE0FE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2C67-EA30-4BDB-9B6D-8C5844F4DC17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Form 400 – Title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1408230"/>
            <a:ext cx="10515600" cy="4500563"/>
          </a:xfrm>
        </p:spPr>
        <p:txBody>
          <a:bodyPr/>
          <a:lstStyle/>
          <a:p>
            <a:r>
              <a:rPr lang="en-US" sz="2200" dirty="0"/>
              <a:t>All SC Title Transactions must include the Title Application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Remember: No strikeouts, erasures, or white out is allowed</a:t>
            </a:r>
          </a:p>
          <a:p>
            <a:endParaRPr lang="en-US" sz="2200" dirty="0"/>
          </a:p>
          <a:p>
            <a:r>
              <a:rPr lang="en-US" sz="2200" dirty="0"/>
              <a:t>Please verify the VIN on the vehicle, the VIN on the MCO/Title, and the VIN on the paperwork all match before submitting</a:t>
            </a:r>
          </a:p>
          <a:p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016681-D127-4ACF-B1F4-373B8946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7D53DF96-B6DF-46CF-9573-42097E2E8D5B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0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Form 400,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1394375"/>
            <a:ext cx="10515600" cy="4500563"/>
          </a:xfrm>
        </p:spPr>
        <p:txBody>
          <a:bodyPr/>
          <a:lstStyle/>
          <a:p>
            <a:r>
              <a:rPr lang="en-US" sz="2200" dirty="0"/>
              <a:t>Be careful with odometer issues.</a:t>
            </a:r>
          </a:p>
          <a:p>
            <a:endParaRPr lang="en-US" sz="2200" dirty="0"/>
          </a:p>
          <a:p>
            <a:r>
              <a:rPr lang="en-US" sz="2200" dirty="0"/>
              <a:t>Use the owner’s SC credential number to ensure the correct customer record is selected.</a:t>
            </a:r>
          </a:p>
          <a:p>
            <a:endParaRPr lang="en-US" sz="2200" dirty="0"/>
          </a:p>
          <a:p>
            <a:r>
              <a:rPr lang="en-US" sz="2200" dirty="0"/>
              <a:t>If the lien holder is an ELT (Electronic Lien Holder), please list the ELT customer number provided by the lender on the form.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68599D-4C6D-476E-BF4C-9028A3B6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EAA4F0E6-C917-4C92-BEF6-8FC53FB8452C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49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Application -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Section 1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92" y="977892"/>
            <a:ext cx="10210800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Enter each owner’s information from the documentation provided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D9FEAE-4605-46BD-9AB6-A435C6A7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4361FE1E-41CA-4485-8FB4-A7DA14461BCC}" type="datetime1">
              <a:rPr lang="en-US" smtClean="0"/>
              <a:t>2/8/2023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E3B41-C35B-4BDD-AEC9-4C67EC192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40" y="1456657"/>
            <a:ext cx="7112873" cy="484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150BA4-5B78-4BCC-856B-375722ADFDB0}"/>
              </a:ext>
            </a:extLst>
          </p:cNvPr>
          <p:cNvSpPr/>
          <p:nvPr/>
        </p:nvSpPr>
        <p:spPr>
          <a:xfrm>
            <a:off x="5858325" y="3768512"/>
            <a:ext cx="383763" cy="140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AE2EA-DA3A-4552-B4C2-D3D77751EE50}"/>
              </a:ext>
            </a:extLst>
          </p:cNvPr>
          <p:cNvSpPr/>
          <p:nvPr/>
        </p:nvSpPr>
        <p:spPr>
          <a:xfrm>
            <a:off x="6369295" y="3778217"/>
            <a:ext cx="383763" cy="14075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CBBA3-300B-4A05-9ABF-5674693F6A95}"/>
              </a:ext>
            </a:extLst>
          </p:cNvPr>
          <p:cNvSpPr txBox="1"/>
          <p:nvPr/>
        </p:nvSpPr>
        <p:spPr>
          <a:xfrm>
            <a:off x="243484" y="1569068"/>
            <a:ext cx="2256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“</a:t>
            </a:r>
            <a:r>
              <a:rPr lang="en-US" sz="1800" b="1" dirty="0">
                <a:solidFill>
                  <a:srgbClr val="FF0000"/>
                </a:solidFill>
              </a:rPr>
              <a:t>AND</a:t>
            </a:r>
            <a:r>
              <a:rPr lang="en-US" sz="1800" dirty="0"/>
              <a:t>” is chosen, then the listed owners will hold the title to the vehicle together. The signatures of both will be required for future title transactions.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F8326-F7C1-46FD-8ABC-429A4A828944}"/>
              </a:ext>
            </a:extLst>
          </p:cNvPr>
          <p:cNvSpPr txBox="1"/>
          <p:nvPr/>
        </p:nvSpPr>
        <p:spPr>
          <a:xfrm>
            <a:off x="260832" y="404491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“</a:t>
            </a:r>
            <a:r>
              <a:rPr lang="en-US" sz="1800" b="1" dirty="0">
                <a:solidFill>
                  <a:srgbClr val="00B050"/>
                </a:solidFill>
              </a:rPr>
              <a:t>OR</a:t>
            </a:r>
            <a:r>
              <a:rPr lang="en-US" sz="1800" dirty="0"/>
              <a:t>” is chosen, this type of ownership is called a joint tenancy with right of survivorship.  Either owner may sign for future transactions.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949668-0173-4C9E-9DD9-6069DADB262A}"/>
              </a:ext>
            </a:extLst>
          </p:cNvPr>
          <p:cNvSpPr txBox="1"/>
          <p:nvPr/>
        </p:nvSpPr>
        <p:spPr>
          <a:xfrm>
            <a:off x="9817777" y="1686406"/>
            <a:ext cx="2247900" cy="205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Housed Address may be listed if the vehicle will be at a different location than the primary owner’s residential address.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3B17C-1B05-4475-BDA1-85C296355037}"/>
              </a:ext>
            </a:extLst>
          </p:cNvPr>
          <p:cNvSpPr txBox="1"/>
          <p:nvPr/>
        </p:nvSpPr>
        <p:spPr>
          <a:xfrm>
            <a:off x="9862129" y="3774888"/>
            <a:ext cx="217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the vehicle is leased, enter the leasing company’s information and it must match the company listed on th</a:t>
            </a:r>
            <a:r>
              <a:rPr lang="en-US" dirty="0"/>
              <a:t>e lease agreement.</a:t>
            </a:r>
            <a:endParaRPr lang="en-US" sz="1800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BC472D-F03B-4FD6-992A-A56A470BA58D}"/>
              </a:ext>
            </a:extLst>
          </p:cNvPr>
          <p:cNvSpPr txBox="1"/>
          <p:nvPr/>
        </p:nvSpPr>
        <p:spPr>
          <a:xfrm flipH="1">
            <a:off x="9539997" y="1715923"/>
            <a:ext cx="341376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496A4E-F37A-45F3-A261-EE38D5421B28}"/>
              </a:ext>
            </a:extLst>
          </p:cNvPr>
          <p:cNvSpPr txBox="1"/>
          <p:nvPr/>
        </p:nvSpPr>
        <p:spPr>
          <a:xfrm flipH="1">
            <a:off x="5516949" y="4795920"/>
            <a:ext cx="341376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50BBF4-4F25-4EB2-8AEE-0D3486510158}"/>
              </a:ext>
            </a:extLst>
          </p:cNvPr>
          <p:cNvSpPr txBox="1"/>
          <p:nvPr/>
        </p:nvSpPr>
        <p:spPr>
          <a:xfrm flipH="1">
            <a:off x="4648200" y="5390931"/>
            <a:ext cx="304800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93B3F0-5114-4942-B2CD-4D274F7F7A4A}"/>
              </a:ext>
            </a:extLst>
          </p:cNvPr>
          <p:cNvSpPr txBox="1"/>
          <p:nvPr/>
        </p:nvSpPr>
        <p:spPr>
          <a:xfrm flipH="1">
            <a:off x="9562187" y="3877391"/>
            <a:ext cx="341376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4517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Application -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Section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828800"/>
            <a:ext cx="113538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02A7FD-8C48-486C-B1DE-95C9374F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0402B8EC-F681-46D1-B72F-39100CC3BCC5}" type="datetime1">
              <a:rPr lang="en-US" smtClean="0"/>
              <a:t>2/8/2023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338604-A163-4C27-956C-72516C1EE67A}"/>
              </a:ext>
            </a:extLst>
          </p:cNvPr>
          <p:cNvSpPr txBox="1">
            <a:spLocks/>
          </p:cNvSpPr>
          <p:nvPr/>
        </p:nvSpPr>
        <p:spPr>
          <a:xfrm>
            <a:off x="803343" y="6346123"/>
            <a:ext cx="10210800" cy="3651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Mileage is required unless marked “Exempt”.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E77CA-8E1B-473C-B5AE-BFA173F01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4" y="1758579"/>
            <a:ext cx="9597660" cy="38199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4CD791-0A93-45EE-AC20-3D18694C56D2}"/>
              </a:ext>
            </a:extLst>
          </p:cNvPr>
          <p:cNvSpPr/>
          <p:nvPr/>
        </p:nvSpPr>
        <p:spPr>
          <a:xfrm>
            <a:off x="2819400" y="2438399"/>
            <a:ext cx="1905000" cy="243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F91D63-10A6-42D0-AC4A-F88C60B27670}"/>
              </a:ext>
            </a:extLst>
          </p:cNvPr>
          <p:cNvSpPr txBox="1"/>
          <p:nvPr/>
        </p:nvSpPr>
        <p:spPr>
          <a:xfrm>
            <a:off x="417575" y="5825349"/>
            <a:ext cx="1103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Do not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check one of the mileage options – “Exempt”, “Excess of Mechanical Limits” or “Not Actual Mileage” – unless it applies.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85AD4-DA9C-4763-B61B-4B7DBD7F7C6C}"/>
              </a:ext>
            </a:extLst>
          </p:cNvPr>
          <p:cNvSpPr txBox="1"/>
          <p:nvPr/>
        </p:nvSpPr>
        <p:spPr>
          <a:xfrm>
            <a:off x="914400" y="1012834"/>
            <a:ext cx="11033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In the odometer mileage field, enter the current mileage at the time of titling and/or registration.  The mileage should be the current mileage and not the mileage listed at the time of sale.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9BB27-41C5-4CBE-806E-98F474B8B81D}"/>
              </a:ext>
            </a:extLst>
          </p:cNvPr>
          <p:cNvSpPr txBox="1"/>
          <p:nvPr/>
        </p:nvSpPr>
        <p:spPr>
          <a:xfrm>
            <a:off x="10216591" y="1654877"/>
            <a:ext cx="18893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Complete this area only if there is a lien on the purchased vehicle. The information must match all supporting documents. If the lien holder is an ELT, list the ELT customer number provided by the lender.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66AB3-ED92-4AB4-9279-CC4E5F13A049}"/>
              </a:ext>
            </a:extLst>
          </p:cNvPr>
          <p:cNvSpPr txBox="1"/>
          <p:nvPr/>
        </p:nvSpPr>
        <p:spPr>
          <a:xfrm>
            <a:off x="9923632" y="1710614"/>
            <a:ext cx="287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ED50D-20A8-4236-B1B6-FD38A9E5F5A2}"/>
              </a:ext>
            </a:extLst>
          </p:cNvPr>
          <p:cNvSpPr txBox="1"/>
          <p:nvPr/>
        </p:nvSpPr>
        <p:spPr>
          <a:xfrm>
            <a:off x="2971800" y="3581400"/>
            <a:ext cx="3048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893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Application -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Section 2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828800"/>
            <a:ext cx="113538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02A7FD-8C48-486C-B1DE-95C9374F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0402B8EC-F681-46D1-B72F-39100CC3BCC5}" type="datetime1">
              <a:rPr lang="en-US" smtClean="0"/>
              <a:t>2/8/2023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56018-9EA9-483F-9932-5FB93B164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8" y="1589232"/>
            <a:ext cx="10342344" cy="351616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F257B8-D98A-4FC7-92DA-D3B2C1D90DFB}"/>
              </a:ext>
            </a:extLst>
          </p:cNvPr>
          <p:cNvSpPr txBox="1">
            <a:spLocks/>
          </p:cNvSpPr>
          <p:nvPr/>
        </p:nvSpPr>
        <p:spPr>
          <a:xfrm>
            <a:off x="989076" y="927027"/>
            <a:ext cx="10210800" cy="3651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Only Required For Title Transactions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206EEC-B201-43DF-975C-28D6A1B8E5B3}"/>
              </a:ext>
            </a:extLst>
          </p:cNvPr>
          <p:cNvSpPr/>
          <p:nvPr/>
        </p:nvSpPr>
        <p:spPr>
          <a:xfrm>
            <a:off x="4417694" y="4229098"/>
            <a:ext cx="2206491" cy="190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EFE50A-E747-4BE8-9117-F1DEBDB8B814}"/>
              </a:ext>
            </a:extLst>
          </p:cNvPr>
          <p:cNvSpPr/>
          <p:nvPr/>
        </p:nvSpPr>
        <p:spPr>
          <a:xfrm>
            <a:off x="6624186" y="4229100"/>
            <a:ext cx="1529214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85F3E-9A8C-4801-AEF1-1AF9A19447AE}"/>
              </a:ext>
            </a:extLst>
          </p:cNvPr>
          <p:cNvSpPr/>
          <p:nvPr/>
        </p:nvSpPr>
        <p:spPr>
          <a:xfrm>
            <a:off x="8763000" y="4648200"/>
            <a:ext cx="914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6DBDB-367E-4304-9916-23234A07DA79}"/>
              </a:ext>
            </a:extLst>
          </p:cNvPr>
          <p:cNvSpPr txBox="1"/>
          <p:nvPr/>
        </p:nvSpPr>
        <p:spPr>
          <a:xfrm>
            <a:off x="924828" y="5334000"/>
            <a:ext cx="1027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Dealers </a:t>
            </a:r>
            <a:r>
              <a:rPr lang="en-US" sz="1800" b="1" u="sng" dirty="0"/>
              <a:t>must</a:t>
            </a:r>
            <a:r>
              <a:rPr lang="en-US" sz="1800" dirty="0"/>
              <a:t> indicate their Dealer Number, Sales Tax ID, the sales price(including fees), and trade-in amounts, along with the dealership’s address.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80FCC5-2880-459E-9247-38E042947141}"/>
              </a:ext>
            </a:extLst>
          </p:cNvPr>
          <p:cNvSpPr/>
          <p:nvPr/>
        </p:nvSpPr>
        <p:spPr>
          <a:xfrm>
            <a:off x="9906000" y="4648200"/>
            <a:ext cx="12192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4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Application -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Section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7E1E8-8EA0-45D4-B029-14978C9B4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272" y="1581912"/>
            <a:ext cx="10720405" cy="358140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A24ABE-505E-4F6E-B87E-F0E2396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A812EE6D-A9F4-4CA3-BC6D-480B6BBD277C}" type="datetime1">
              <a:rPr lang="en-US" smtClean="0"/>
              <a:t>2/8/2023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7F5C52-9DBB-4756-8EC8-8EC69D49AA35}"/>
              </a:ext>
            </a:extLst>
          </p:cNvPr>
          <p:cNvSpPr txBox="1">
            <a:spLocks/>
          </p:cNvSpPr>
          <p:nvPr/>
        </p:nvSpPr>
        <p:spPr>
          <a:xfrm>
            <a:off x="989075" y="905256"/>
            <a:ext cx="10210800" cy="3651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Only Required For Registration Transactions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4C7C42-7B3E-44D3-B899-C9232F14521B}"/>
              </a:ext>
            </a:extLst>
          </p:cNvPr>
          <p:cNvSpPr/>
          <p:nvPr/>
        </p:nvSpPr>
        <p:spPr>
          <a:xfrm>
            <a:off x="734272" y="2895600"/>
            <a:ext cx="2389928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4CDB6-442D-47E0-9540-88C61D1681FD}"/>
              </a:ext>
            </a:extLst>
          </p:cNvPr>
          <p:cNvSpPr/>
          <p:nvPr/>
        </p:nvSpPr>
        <p:spPr>
          <a:xfrm>
            <a:off x="3886200" y="2438400"/>
            <a:ext cx="2286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9975F-2551-462A-B30A-9991509FC7ED}"/>
              </a:ext>
            </a:extLst>
          </p:cNvPr>
          <p:cNvSpPr txBox="1"/>
          <p:nvPr/>
        </p:nvSpPr>
        <p:spPr>
          <a:xfrm>
            <a:off x="1066800" y="5456598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a plate is being transferred from one vehicle to the newly acquired vehicle, enter the plate number in the section provided.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9012A-DB3F-4EDF-B10C-1599E032FC15}"/>
              </a:ext>
            </a:extLst>
          </p:cNvPr>
          <p:cNvSpPr txBox="1"/>
          <p:nvPr/>
        </p:nvSpPr>
        <p:spPr>
          <a:xfrm>
            <a:off x="5631094" y="545659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If the vehicle is a truck or cargo van GVW is required.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64535-B969-4822-8ACD-8FD520EC7382}"/>
              </a:ext>
            </a:extLst>
          </p:cNvPr>
          <p:cNvSpPr txBox="1"/>
          <p:nvPr/>
        </p:nvSpPr>
        <p:spPr>
          <a:xfrm>
            <a:off x="734272" y="5486400"/>
            <a:ext cx="33252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38BEA5-A29D-4D71-B4CC-F213CA7CD95C}"/>
              </a:ext>
            </a:extLst>
          </p:cNvPr>
          <p:cNvSpPr txBox="1"/>
          <p:nvPr/>
        </p:nvSpPr>
        <p:spPr>
          <a:xfrm>
            <a:off x="5329408" y="5486400"/>
            <a:ext cx="30168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4CF77-5374-479C-9544-9A1389C6EBA4}"/>
              </a:ext>
            </a:extLst>
          </p:cNvPr>
          <p:cNvSpPr txBox="1"/>
          <p:nvPr/>
        </p:nvSpPr>
        <p:spPr>
          <a:xfrm>
            <a:off x="3276600" y="1947037"/>
            <a:ext cx="304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54961-CDE0-4863-9C8C-C956BFD788A4}"/>
              </a:ext>
            </a:extLst>
          </p:cNvPr>
          <p:cNvSpPr txBox="1"/>
          <p:nvPr/>
        </p:nvSpPr>
        <p:spPr>
          <a:xfrm>
            <a:off x="381000" y="2667000"/>
            <a:ext cx="304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7325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Title Application -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Section 4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825C29-DFB2-46DB-956D-4351AFC8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C3833B5-4F51-4368-BD86-50A3A8477432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B37D63-F0EF-413F-8BFD-7BF5D189C902}"/>
              </a:ext>
            </a:extLst>
          </p:cNvPr>
          <p:cNvSpPr txBox="1">
            <a:spLocks/>
          </p:cNvSpPr>
          <p:nvPr/>
        </p:nvSpPr>
        <p:spPr>
          <a:xfrm>
            <a:off x="989075" y="905256"/>
            <a:ext cx="10210800" cy="3651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Only Required For All Transactions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AD56-69DD-4E95-8B6F-D767FC12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7" y="1773618"/>
            <a:ext cx="10930596" cy="2853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803739-7311-495C-8E2D-5C5704C346D6}"/>
              </a:ext>
            </a:extLst>
          </p:cNvPr>
          <p:cNvSpPr/>
          <p:nvPr/>
        </p:nvSpPr>
        <p:spPr>
          <a:xfrm>
            <a:off x="1371600" y="4038600"/>
            <a:ext cx="3581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F9538-5DFB-48C6-948A-AEB65E536C13}"/>
              </a:ext>
            </a:extLst>
          </p:cNvPr>
          <p:cNvSpPr txBox="1"/>
          <p:nvPr/>
        </p:nvSpPr>
        <p:spPr>
          <a:xfrm>
            <a:off x="914400" y="50292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The owner(s) signature is required, or a signature supported by a power of attorney. </a:t>
            </a:r>
          </a:p>
          <a:p>
            <a:pPr marL="0" indent="0">
              <a:buNone/>
            </a:pPr>
            <a:r>
              <a:rPr lang="en-US" sz="1800" dirty="0"/>
              <a:t>For joint ownership, remember that </a:t>
            </a:r>
            <a:r>
              <a:rPr lang="en-US" sz="1800" u="sng" dirty="0"/>
              <a:t>both</a:t>
            </a:r>
            <a:r>
              <a:rPr lang="en-US" sz="1800" dirty="0"/>
              <a:t> signatures are required if “</a:t>
            </a:r>
            <a:r>
              <a:rPr lang="en-US" b="1" u="sng" dirty="0"/>
              <a:t>AND</a:t>
            </a:r>
            <a:r>
              <a:rPr lang="en-US" sz="1800" dirty="0"/>
              <a:t>” is selected in “Section 2”.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97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223F29-55A7-49DB-B595-DEDFCEB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5619"/>
            <a:ext cx="9144000" cy="766763"/>
          </a:xfrm>
        </p:spPr>
        <p:txBody>
          <a:bodyPr/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Other Documentation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15C04-1667-44EC-80E5-63B21C6A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4673-990F-4E1D-A092-EC56E6D3AB26}" type="datetime1">
              <a:rPr lang="en-US" smtClean="0"/>
              <a:t>2/8/2023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0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SCDMV Form 4034 – Affidavit for Repossessed Motor Vehicle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a vehicle was previously repossessed, the title should be accompanied by Form 4034 completed by the repossessing lien holder.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first assignment on the title should be completed by the lien holder to the acquiring dealer.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process is used for SC titles and titles from out of state.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B5D089-95C8-4C5D-AD6B-7601DF32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570138DF-BDFD-4C80-84BD-355D4922B77A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 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9445752" cy="4525963"/>
          </a:xfrm>
        </p:spPr>
        <p:txBody>
          <a:bodyPr>
            <a:normAutofit/>
          </a:bodyPr>
          <a:lstStyle/>
          <a:p>
            <a:r>
              <a:rPr lang="en-US" sz="2200" dirty="0"/>
              <a:t>Individuals who hold a South Carolina credential will not need to provide any additional identification requirements to title and register a vehicle.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Obtain positive ID from </a:t>
            </a:r>
            <a:r>
              <a:rPr lang="en-US" sz="2200" b="1" dirty="0"/>
              <a:t>ALL</a:t>
            </a:r>
            <a:r>
              <a:rPr lang="en-US" sz="2200" dirty="0"/>
              <a:t> owners to verify names.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For Business customers you must provide:</a:t>
            </a:r>
          </a:p>
          <a:p>
            <a:pPr lvl="1"/>
            <a:r>
              <a:rPr lang="en-US" sz="2000" dirty="0"/>
              <a:t>Business Name</a:t>
            </a:r>
          </a:p>
          <a:p>
            <a:pPr lvl="1"/>
            <a:r>
              <a:rPr lang="en-US" sz="2000" dirty="0"/>
              <a:t>Address</a:t>
            </a:r>
          </a:p>
          <a:p>
            <a:pPr lvl="1"/>
            <a:r>
              <a:rPr lang="en-US" sz="2000" dirty="0"/>
              <a:t>Federal Employer Identification Number (FEIN)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2E674F-109D-4250-BC08-920F571A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E4305FC-842E-41AB-9FCA-FCC8D6DFB00A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7198D0-AD9E-487E-8814-A34F008EEF68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6E15E-6089-49D6-83D6-A39EE3320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0" t="2223" r="4213" b="1181"/>
          <a:stretch/>
        </p:blipFill>
        <p:spPr>
          <a:xfrm>
            <a:off x="1273404" y="81107"/>
            <a:ext cx="5066946" cy="6776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7B5DD-FE20-4E5F-B42F-A029D9499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1" t="1832" r="1514" b="2420"/>
          <a:stretch/>
        </p:blipFill>
        <p:spPr>
          <a:xfrm>
            <a:off x="6340350" y="914400"/>
            <a:ext cx="4650491" cy="48055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B3FB-E263-43FD-9A7B-F756EDCB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D97E8A36-A28B-420F-B857-1778FD75AFF9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7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Magistrate’s Bills of Sale/Court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not be used in chain bills of sale.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awarded to a dealership, the dealership must title the vehicle before transferring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Individuals with magistrate’s bills of sale or court orders must title these vehicles in their name before trading 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2A7FD6-FF9D-4611-B4E5-36539F0F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B30A042-445C-4262-A8EB-B80B756AA061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92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Electronic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 this time, the DMV does not accept electronic signatures on title reassignments and odometer disclosure documents – i.e. MCO, Title, PTO, Form 5047, Odometer Disclosure.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They are acceptable on the Form 400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CC7C52-86C8-4CA9-ABF5-09FF671E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328E592-5BB5-44BF-B24D-5BB713473A04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3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 EVR&amp;T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3424"/>
            <a:ext cx="9753600" cy="472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Provides immediate, remote title and/or registration of vehicles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Eliminates the need to wait in line for vehicle registrations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Provides better and more efficient DMV service remotely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Provides access to the most up-to-date information for your customers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Provides the ability to update customer data instantly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Reduces the dependency on the DMV customer service center offices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B38B32-5667-4164-984C-BF032132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970F981E-6077-499E-B353-DE42151238F3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SC EVR&amp;T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159431"/>
          </a:xfrm>
        </p:spPr>
        <p:txBody>
          <a:bodyPr/>
          <a:lstStyle/>
          <a:p>
            <a:r>
              <a:rPr lang="en-US" b="1" dirty="0"/>
              <a:t>With EVR&amp;T, everyone is a winner</a:t>
            </a:r>
          </a:p>
          <a:p>
            <a:pPr lvl="1"/>
            <a:r>
              <a:rPr lang="en-US" dirty="0"/>
              <a:t>Dealers and insurance agents save time and money</a:t>
            </a:r>
          </a:p>
          <a:p>
            <a:pPr lvl="1"/>
            <a:r>
              <a:rPr lang="en-US" dirty="0"/>
              <a:t>Customers get one-stop shopping without the wait for registration and title application processing</a:t>
            </a:r>
          </a:p>
          <a:p>
            <a:pPr lvl="1"/>
            <a:r>
              <a:rPr lang="en-US" dirty="0"/>
              <a:t>Customers can be served efficiently.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17480" y="5089163"/>
            <a:ext cx="1952625" cy="4953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90800" y="5044713"/>
            <a:ext cx="17907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90" y="4832824"/>
            <a:ext cx="2446470" cy="103457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49B23B-2CF8-442F-B626-119D3E05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EA964C4A-9666-42EE-BA47-EFC7D1A8F50A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84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445752" cy="676656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National Motor Vehicle Titling Information System (NMVTIS)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SCDMV Encourages NMVTIS checks prior to used vehicle sales</a:t>
            </a:r>
          </a:p>
          <a:p>
            <a:endParaRPr lang="en-US" sz="1000" dirty="0"/>
          </a:p>
          <a:p>
            <a:r>
              <a:rPr lang="en-US" dirty="0"/>
              <a:t>Prevents sale of vehicles that cannot be titled</a:t>
            </a:r>
          </a:p>
          <a:p>
            <a:endParaRPr lang="en-US" sz="1000" dirty="0"/>
          </a:p>
          <a:p>
            <a:r>
              <a:rPr lang="en-US" dirty="0"/>
              <a:t>Official Government Records</a:t>
            </a:r>
          </a:p>
          <a:p>
            <a:endParaRPr lang="en-US" sz="1000" dirty="0"/>
          </a:p>
          <a:p>
            <a:r>
              <a:rPr lang="en-US" dirty="0"/>
              <a:t>96% of Registered US Vehicles Reported</a:t>
            </a:r>
          </a:p>
          <a:p>
            <a:endParaRPr lang="en-US" sz="1000" dirty="0"/>
          </a:p>
          <a:p>
            <a:r>
              <a:rPr lang="en-US" u="sng" dirty="0">
                <a:hlinkClick r:id="rId3"/>
              </a:rPr>
              <a:t>http://www.vehiclehistory.gov/nmvtis_vehiclehistory.html</a:t>
            </a:r>
            <a:endParaRPr lang="en-US" u="sng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5514C6-7145-4186-95CC-3E7A55FD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EABDB395-E89D-4B1E-92B2-A3409F4FC2F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277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 of State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9445752" cy="4351338"/>
          </a:xfrm>
        </p:spPr>
        <p:txBody>
          <a:bodyPr/>
          <a:lstStyle/>
          <a:p>
            <a:r>
              <a:rPr lang="en-US" sz="2400" dirty="0"/>
              <a:t>For dealers that participate in EVR Program:</a:t>
            </a:r>
          </a:p>
          <a:p>
            <a:pPr lvl="1"/>
            <a:r>
              <a:rPr lang="en-US" sz="2000" dirty="0"/>
              <a:t>Use quick reference guide to entering title numbers</a:t>
            </a:r>
          </a:p>
          <a:p>
            <a:pPr lvl="1"/>
            <a:endParaRPr lang="en-US" sz="2000" dirty="0"/>
          </a:p>
          <a:p>
            <a:r>
              <a:rPr lang="en-US" sz="2400" dirty="0"/>
              <a:t>NMVTIS Suspense Issues:</a:t>
            </a:r>
          </a:p>
          <a:p>
            <a:pPr lvl="1"/>
            <a:r>
              <a:rPr lang="en-US" sz="2000" dirty="0"/>
              <a:t>State Discrepancy</a:t>
            </a:r>
          </a:p>
          <a:p>
            <a:pPr lvl="1"/>
            <a:r>
              <a:rPr lang="en-US" sz="2000" dirty="0"/>
              <a:t>Brand Discrepancy</a:t>
            </a:r>
          </a:p>
          <a:p>
            <a:pPr lvl="1"/>
            <a:r>
              <a:rPr lang="en-US" sz="2000" dirty="0"/>
              <a:t>Odometer Discrepancy</a:t>
            </a:r>
          </a:p>
          <a:p>
            <a:pPr lvl="1"/>
            <a:r>
              <a:rPr lang="en-US" sz="2000" dirty="0"/>
              <a:t>Junk Vehicles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2C740E-B9DB-43C9-95A6-769AFC8F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F7C9FFBC-E661-49CB-9C34-71B3322C98E8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7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6AA1AD-6298-4CFC-B202-BCF18C23A3F3}"/>
              </a:ext>
            </a:extLst>
          </p:cNvPr>
          <p:cNvSpPr txBox="1">
            <a:spLocks/>
          </p:cNvSpPr>
          <p:nvPr/>
        </p:nvSpPr>
        <p:spPr>
          <a:xfrm>
            <a:off x="1371600" y="228600"/>
            <a:ext cx="9445752" cy="6766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North Carolina &amp; Georgia Titles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2332B26-DBC8-46D2-980B-60609A23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442" y="1169818"/>
            <a:ext cx="9521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Dealers have been entering a lot of incorrect title numbers from North Carolina and Georgia titles. Users will often enter the </a:t>
            </a:r>
            <a:r>
              <a:rPr lang="en-US" altLang="en-US" sz="2000" b="1" dirty="0">
                <a:solidFill>
                  <a:srgbClr val="FF0000"/>
                </a:solidFill>
              </a:rPr>
              <a:t>previous</a:t>
            </a:r>
            <a:r>
              <a:rPr lang="en-US" altLang="en-US" sz="2000" b="1" dirty="0"/>
              <a:t> </a:t>
            </a:r>
            <a:r>
              <a:rPr lang="en-US" altLang="en-US" sz="2000" dirty="0"/>
              <a:t>title number listed instead of the </a:t>
            </a:r>
            <a:r>
              <a:rPr lang="en-US" altLang="en-US" sz="2000" b="1" dirty="0">
                <a:solidFill>
                  <a:srgbClr val="1E861E"/>
                </a:solidFill>
              </a:rPr>
              <a:t>current</a:t>
            </a:r>
            <a:r>
              <a:rPr lang="en-US" altLang="en-US" sz="2000" dirty="0">
                <a:solidFill>
                  <a:srgbClr val="1E861E"/>
                </a:solidFill>
              </a:rPr>
              <a:t> </a:t>
            </a:r>
            <a:r>
              <a:rPr lang="en-US" altLang="en-US" sz="2000" dirty="0"/>
              <a:t>title number listed. Please be careful and enter the </a:t>
            </a:r>
            <a:r>
              <a:rPr lang="en-US" altLang="en-US" sz="2000" b="1" u="sng" dirty="0">
                <a:solidFill>
                  <a:srgbClr val="FF0000"/>
                </a:solidFill>
              </a:rPr>
              <a:t>ENTIRE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correct North Carolina or Georgia title number.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691C409-1AC9-4246-B045-6E3866FB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64" y="2526433"/>
            <a:ext cx="724852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F78D3D-B357-4266-8AFB-35982F4B736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709968"/>
            <a:ext cx="7196137" cy="1701800"/>
            <a:chOff x="1084263" y="5156200"/>
            <a:chExt cx="7196137" cy="170180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49F2F86-60AB-4348-8CE0-EBC924D6F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63" y="5156200"/>
              <a:ext cx="7196137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7F500C-D5DE-4D7C-8371-A73D7B9D74FA}"/>
                </a:ext>
              </a:extLst>
            </p:cNvPr>
            <p:cNvSpPr/>
            <p:nvPr/>
          </p:nvSpPr>
          <p:spPr>
            <a:xfrm>
              <a:off x="3938929" y="6067425"/>
              <a:ext cx="1196975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9624E0-B8A6-40A3-B209-F814826D235F}"/>
                </a:ext>
              </a:extLst>
            </p:cNvPr>
            <p:cNvCxnSpPr>
              <a:stCxn id="16" idx="3"/>
              <a:endCxn id="16" idx="7"/>
            </p:cNvCxnSpPr>
            <p:nvPr/>
          </p:nvCxnSpPr>
          <p:spPr>
            <a:xfrm flipV="1">
              <a:off x="4114222" y="6134380"/>
              <a:ext cx="846389" cy="3232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831019-42B1-465E-ABB4-02143EDF4DD7}"/>
                </a:ext>
              </a:extLst>
            </p:cNvPr>
            <p:cNvCxnSpPr>
              <a:stCxn id="16" idx="1"/>
              <a:endCxn id="16" idx="5"/>
            </p:cNvCxnSpPr>
            <p:nvPr/>
          </p:nvCxnSpPr>
          <p:spPr>
            <a:xfrm>
              <a:off x="4114222" y="6134380"/>
              <a:ext cx="846389" cy="3232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100377-CE7B-4FD5-8E1B-65A93079D421}"/>
                </a:ext>
              </a:extLst>
            </p:cNvPr>
            <p:cNvSpPr/>
            <p:nvPr/>
          </p:nvSpPr>
          <p:spPr>
            <a:xfrm flipV="1">
              <a:off x="6781800" y="6067425"/>
              <a:ext cx="1143000" cy="471488"/>
            </a:xfrm>
            <a:prstGeom prst="ellipse">
              <a:avLst/>
            </a:prstGeom>
            <a:noFill/>
            <a:ln w="57150">
              <a:solidFill>
                <a:srgbClr val="1E86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3BE47-ADAB-4715-A6F2-7EC6F93B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BC4B0395-D403-4E96-8FCB-517A1BB4E4AC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3124" y="81107"/>
            <a:ext cx="9445752" cy="7784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Identify title number for the state of NJ</a:t>
            </a: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96024"/>
            <a:ext cx="1036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Dealers often enter the incorrect title numbers from New Jersey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Users will often enter the document control number for the</a:t>
            </a:r>
            <a:r>
              <a:rPr lang="en-US" sz="2200" b="1" dirty="0"/>
              <a:t> </a:t>
            </a:r>
            <a:r>
              <a:rPr lang="en-US" sz="2200" dirty="0"/>
              <a:t>title number.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New Jersey title numbers (see circled below) includes two characters and the number to be used as the title number at the bottom right-hand corner of the document.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44" y="3611819"/>
            <a:ext cx="6538912" cy="262857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4DF9B-DAF3-4A2C-8370-322A54E2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01730853-2F9F-49B7-B0CC-3933BCE972ED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136524"/>
            <a:ext cx="9445752" cy="7230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Identify and enter the title issuance date as the title number in for the states of CA, and NY</a:t>
            </a:r>
            <a:endParaRPr lang="en-US" altLang="en-US" sz="3200" b="1" dirty="0">
              <a:solidFill>
                <a:schemeClr val="accent5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123903"/>
            <a:ext cx="960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Because California and New York do not use a title number or a similar number either on the title document or in the title database, California and New York fill in the Title Number field with the title issue date. </a:t>
            </a:r>
            <a:r>
              <a:rPr lang="en-US" sz="2000" b="1" dirty="0"/>
              <a:t>Place the title issue date in the title number field in the following format – 20060407 – using the data from the title as shown below.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1932"/>
          <a:stretch/>
        </p:blipFill>
        <p:spPr>
          <a:xfrm>
            <a:off x="1094924" y="3020944"/>
            <a:ext cx="5189612" cy="206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AF60C7-505C-4DBD-BA60-F02725ACA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30"/>
          <a:stretch/>
        </p:blipFill>
        <p:spPr>
          <a:xfrm>
            <a:off x="5907464" y="3759615"/>
            <a:ext cx="5189612" cy="212869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6F7811C-406E-45E1-8D19-D5D8A767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2D69C922-0B7E-4DF5-BCC8-CC4E3E495470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ID Requirements for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80160"/>
            <a:ext cx="9445752" cy="4525963"/>
          </a:xfrm>
        </p:spPr>
        <p:txBody>
          <a:bodyPr>
            <a:normAutofit/>
          </a:bodyPr>
          <a:lstStyle/>
          <a:p>
            <a:r>
              <a:rPr lang="en-US" sz="2200" dirty="0"/>
              <a:t>When titling and/or registering a vehicle, </a:t>
            </a:r>
            <a:r>
              <a:rPr lang="en-US" sz="2200" b="1" dirty="0"/>
              <a:t>each</a:t>
            </a:r>
            <a:r>
              <a:rPr lang="en-US" sz="2200" dirty="0"/>
              <a:t> individual should present a valid South Carolina credential (DL, BP, or ID)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If the individual does not have an SC credential, the individual must present one of the following:</a:t>
            </a:r>
          </a:p>
          <a:p>
            <a:pPr lvl="1"/>
            <a:r>
              <a:rPr lang="en-US" sz="1900" dirty="0"/>
              <a:t>Out-of-State credential</a:t>
            </a:r>
          </a:p>
          <a:p>
            <a:pPr lvl="1"/>
            <a:r>
              <a:rPr lang="en-US" sz="1900" dirty="0"/>
              <a:t>Passport</a:t>
            </a:r>
          </a:p>
          <a:p>
            <a:pPr lvl="1"/>
            <a:r>
              <a:rPr lang="en-US" sz="1900" dirty="0"/>
              <a:t>Employment Authorization Document(EAD) </a:t>
            </a:r>
          </a:p>
          <a:p>
            <a:pPr lvl="1"/>
            <a:r>
              <a:rPr lang="en-US" sz="1900" dirty="0"/>
              <a:t>Permanent Resident Card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01FDEA-B02C-46FD-AD51-DCC878AA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7086DE5E-3629-44C6-BAAF-D116532B0D31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5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5181602"/>
            <a:ext cx="9143999" cy="954107"/>
          </a:xfrm>
          <a:prstGeom prst="rect">
            <a:avLst/>
          </a:prstGeom>
          <a:solidFill>
            <a:srgbClr val="004B8E"/>
          </a:solidFill>
        </p:spPr>
        <p:txBody>
          <a:bodyPr wrap="square" rtlCol="0">
            <a:spAutoFit/>
          </a:bodyPr>
          <a:lstStyle/>
          <a:p>
            <a:pPr algn="ctr" defTabSz="514350"/>
            <a:r>
              <a:rPr lang="en-US" sz="2800" b="1" dirty="0">
                <a:solidFill>
                  <a:prstClr val="white"/>
                </a:solidFill>
                <a:cs typeface="Times New Roman" panose="02020603050405020304" pitchFamily="18" charset="0"/>
              </a:rPr>
              <a:t>Non-traceable 45-day temporary license plates are no longer issued</a:t>
            </a:r>
            <a:r>
              <a:rPr lang="en-US" b="1" dirty="0">
                <a:solidFill>
                  <a:prstClr val="white"/>
                </a:solidFill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315818"/>
            <a:ext cx="6589454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Senate bill 1083 required DMV to administer a program and regulate the process for issuing 45-day temporary plates for newly acquired vehicles.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Law enforcement must have the ability to obtain information via the current inquiry process.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(Temporary Plate owner, vehicle data, plate expiration. This is required for all vehicle registered in SC.) </a:t>
            </a: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law took effect November 11, 2019. Any customer that submits an application for a 45-day temporary plate will receive a traceable temporary license plate.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45-day temporary plate must be associated with the vehicle and new owner of the vehicle to be used for 45-days from the date of purchase.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59" y="2262467"/>
            <a:ext cx="2098428" cy="2194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Traceable Temporary License Plates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4319E-BA5A-46A9-9379-50913BCE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3B13FCA0-A3E9-4DDF-9368-A66805A7C7DF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82474" y="228600"/>
            <a:ext cx="7797662" cy="863974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Areas Impacted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9200" y="1181100"/>
            <a:ext cx="9753600" cy="449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Licensed Auto Dealers, SCADA, CIADA, EVR Providers</a:t>
            </a:r>
          </a:p>
          <a:p>
            <a:pPr defTabSz="685800"/>
            <a:endParaRPr lang="en-US" sz="2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57175" indent="-257175" defTabSz="685800">
              <a:spcAft>
                <a:spcPts val="600"/>
              </a:spcAft>
              <a:buClr>
                <a:srgbClr val="5B9BD5">
                  <a:lumMod val="60000"/>
                  <a:lumOff val="40000"/>
                </a:srgbClr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45-day temporary plates will be issued from Phoenix in branch offices for casual sales</a:t>
            </a:r>
          </a:p>
          <a:p>
            <a:pPr marL="257175" indent="-257175" defTabSz="685800">
              <a:spcAft>
                <a:spcPts val="600"/>
              </a:spcAft>
              <a:buClr>
                <a:srgbClr val="5B9BD5">
                  <a:lumMod val="60000"/>
                  <a:lumOff val="40000"/>
                </a:srgbClr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45-day temporary plates will be issued via EVR process for dealer sales</a:t>
            </a:r>
          </a:p>
          <a:p>
            <a:pPr marL="257175" indent="-257175" defTabSz="685800">
              <a:spcAft>
                <a:spcPts val="600"/>
              </a:spcAft>
              <a:buClr>
                <a:srgbClr val="5B9BD5">
                  <a:lumMod val="60000"/>
                  <a:lumOff val="40000"/>
                </a:srgbClr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45-day temporary plates will not be issued by county offices</a:t>
            </a:r>
          </a:p>
          <a:p>
            <a:pPr marL="257175" indent="-257175" defTabSz="685800">
              <a:spcAft>
                <a:spcPts val="600"/>
              </a:spcAft>
              <a:buClr>
                <a:srgbClr val="5B9BD5">
                  <a:lumMod val="60000"/>
                  <a:lumOff val="40000"/>
                </a:srgbClr>
              </a:buClr>
              <a:buSzPct val="109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45-day temporary plates will only be available to the buyer.  Sellers will no longer be allowed to purchase 45-day temp plates for casual sales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2FDB9-FC0B-4602-907D-CE9CE630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pPr defTabSz="685800"/>
            <a:fld id="{D4FF93C8-F0E4-4A39-AC40-0CD17530C8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7000"/>
    </mc:Choice>
    <mc:Fallback xmlns="">
      <p:transition spd="slow" advClick="0" advTm="6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228600"/>
            <a:ext cx="9445752" cy="6766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YOUR NEXT STEPS as a dealer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182" y="878986"/>
            <a:ext cx="1045881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Contact an SCDMV EVR Service Provider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(see information on next slide)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You will submit the following to your selected EVR Service Provider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Completed SCDMV form EVR-3 (Electronic Vehicle Registration Titling Program Auto Dealer Application)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Complete the SCDMV Dealer Contract</a:t>
            </a:r>
          </a:p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EVR Service Provider will forward the form EVR-3 and Contract to SCDMV. You are then responsible for signing up for the basic title and registration class with SCDMV. For more information, please visit our website at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http://www.scdmvonline.com/Business-Customers/Dealers/Titling-Class-for-Auto-Dealers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182" y="4781216"/>
            <a:ext cx="10154018" cy="1754326"/>
          </a:xfrm>
          <a:prstGeom prst="rect">
            <a:avLst/>
          </a:prstGeom>
          <a:solidFill>
            <a:srgbClr val="004B8E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Remember:  When Completing the SCDMV Dealer Contract, please ensure that the Owner/principal information matches the listed owner/contact person associated with SCDMV Dealer License customer number.   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ensure that all sections to be completed by SCDMV on contract and applications forms are left blank , this will help eliminate rejection applications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F865A-8013-42A7-B957-88B00A33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AD8A437E-58B1-4CB5-9559-745B45774F71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274320"/>
            <a:ext cx="9445752" cy="6766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400" b="1" cap="none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Current EVR Providers &amp; </a:t>
            </a:r>
          </a:p>
          <a:p>
            <a:pPr algn="ctr" defTabSz="685800"/>
            <a:r>
              <a:rPr lang="en-US" sz="4400" b="1" cap="none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Association Contacts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476" y="1752600"/>
            <a:ext cx="1143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Computerized Vehicle Registration: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Patrick Murphy, CVR State &amp; Inventory Operations Manager; Phone:  843-693-5010, Email: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PMurphy@CVRConnect.com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Tony Tillis, Territory Manager for GA, NC, &amp; SC: Phone:  404-655-5276, Email: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TTillis@CVRConnect.com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defTabSz="685800"/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Dynamics, Inc.: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Phone:  844-836-1621, Email: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Sales@DDITechnology.com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defTabSz="685800"/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Tec: 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Diane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Zewalk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Area Sales Director; Phone:  919-909-7110, Email:  </a:t>
            </a:r>
            <a:r>
              <a:rPr lang="en-US" sz="2200" u="sng" dirty="0">
                <a:hlinkClick r:id="rId6"/>
              </a:rPr>
              <a:t>Diane.Zewalk@titletec.com</a:t>
            </a:r>
            <a:r>
              <a:rPr lang="en-US" sz="2200" u="sng" dirty="0"/>
              <a:t> 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Carolina Automobile Dealers Association (SCADA):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803-252.-0205 </a:t>
            </a:r>
          </a:p>
          <a:p>
            <a:pPr defTabSz="685800"/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Carolina Independent Automobile Dealers Association (CIADA): 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800-432-4232 or 704-455-2117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7BD91D-0CE8-4195-99AB-59DD63AC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6936740A-83D5-4E8D-84F7-FD867C96E63B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84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71600" y="457200"/>
            <a:ext cx="9448800" cy="495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TO Stay  up-to-date on any law or policy changes for dealers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continue to visit our website at 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SCDMVonline.com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“Dealer Communications”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Dealerships - (803) 896-5000, option 3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sign up for dealer title and registration classes by CONTACTING our Training DEPARTMENT at 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TRAINING@scdmv.net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3264"/>
            <a:ext cx="2577689" cy="1507112"/>
          </a:xfrm>
          <a:prstGeom prst="rect">
            <a:avLst/>
          </a:prstGeom>
          <a:solidFill>
            <a:srgbClr val="346492"/>
          </a:solidFill>
          <a:effectLst>
            <a:outerShdw blurRad="63500" sx="102000" sy="102000" algn="ctr" rotWithShape="0">
              <a:prstClr val="black">
                <a:alpha val="77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60" y="5329736"/>
            <a:ext cx="2199840" cy="1334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2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D469-93E4-4BF2-8C51-90DCA2A2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0A09866F-848D-4BB9-AE74-A6620D4250F6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71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Current EVR Dealers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76" y="13716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Current EVR dealers when requesting customer numbers or have customer numbers to be combined please </a:t>
            </a:r>
            <a:r>
              <a:rPr lang="en-US" sz="2200" b="1" u="sng" dirty="0"/>
              <a:t>e-mail</a:t>
            </a:r>
            <a:r>
              <a:rPr lang="en-US" sz="2200" dirty="0"/>
              <a:t> the following form(s)</a:t>
            </a:r>
          </a:p>
          <a:p>
            <a:pPr marL="0" indent="0">
              <a:buNone/>
            </a:pPr>
            <a:r>
              <a:rPr lang="en-US" sz="2200" dirty="0"/>
              <a:t>EVR-1 (individual customer)</a:t>
            </a:r>
          </a:p>
          <a:p>
            <a:pPr marL="0" indent="0">
              <a:buNone/>
            </a:pPr>
            <a:r>
              <a:rPr lang="en-US" sz="2200" dirty="0"/>
              <a:t>EVR-2 (business customer)</a:t>
            </a:r>
          </a:p>
          <a:p>
            <a:pPr marL="0" indent="0">
              <a:buNone/>
            </a:pPr>
            <a:r>
              <a:rPr lang="en-US" sz="2200" dirty="0"/>
              <a:t>CM-002 (to combine multiple customer numbers)</a:t>
            </a:r>
          </a:p>
          <a:p>
            <a:pPr marL="0" indent="0">
              <a:buNone/>
            </a:pPr>
            <a:r>
              <a:rPr lang="en-US" sz="2200" dirty="0"/>
              <a:t>To </a:t>
            </a:r>
            <a:r>
              <a:rPr lang="en-US" sz="2200" u="sng" dirty="0">
                <a:hlinkClick r:id="rId3"/>
              </a:rPr>
              <a:t>evr@scdmv.net</a:t>
            </a:r>
            <a:r>
              <a:rPr lang="en-US" sz="2200" dirty="0"/>
              <a:t>. We are moving away from these forms being faxed.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5663F4-FC65-400D-BA18-F9286C4B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478C8FAF-2C57-417A-BC95-E13F3CCA4230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Doing Business at SCDMV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Wednesday Morning Training – 8:30-9:30</a:t>
            </a:r>
          </a:p>
          <a:p>
            <a:r>
              <a:rPr lang="en-US" dirty="0"/>
              <a:t>3 Transactions per Day</a:t>
            </a:r>
          </a:p>
          <a:p>
            <a:pPr lvl="1"/>
            <a:r>
              <a:rPr lang="en-US" dirty="0"/>
              <a:t>Tuesday and Thursday </a:t>
            </a:r>
          </a:p>
          <a:p>
            <a:pPr lvl="2"/>
            <a:r>
              <a:rPr lang="en-US" dirty="0"/>
              <a:t>8:30 - 11:00</a:t>
            </a:r>
          </a:p>
          <a:p>
            <a:pPr lvl="2"/>
            <a:r>
              <a:rPr lang="en-US" dirty="0"/>
              <a:t>1:30 - 3:30</a:t>
            </a:r>
          </a:p>
          <a:p>
            <a:r>
              <a:rPr lang="en-US" dirty="0"/>
              <a:t>1 Transaction per Day</a:t>
            </a:r>
          </a:p>
          <a:p>
            <a:pPr lvl="1"/>
            <a:r>
              <a:rPr lang="en-US" dirty="0"/>
              <a:t>Monday and Friday</a:t>
            </a:r>
          </a:p>
          <a:p>
            <a:r>
              <a:rPr lang="en-US" dirty="0"/>
              <a:t>Drop Offs – Processed within 3-5 Business Days</a:t>
            </a:r>
          </a:p>
          <a:p>
            <a:pPr lvl="1"/>
            <a:r>
              <a:rPr lang="en-US" dirty="0"/>
              <a:t>Packets of 15</a:t>
            </a:r>
          </a:p>
          <a:p>
            <a:pPr lvl="1"/>
            <a:r>
              <a:rPr lang="en-US" dirty="0"/>
              <a:t>Any Monday - Friday</a:t>
            </a:r>
          </a:p>
          <a:p>
            <a:pPr lvl="1"/>
            <a:r>
              <a:rPr lang="en-US" dirty="0"/>
              <a:t>Any DMV</a:t>
            </a:r>
          </a:p>
          <a:p>
            <a:r>
              <a:rPr lang="en-US" dirty="0"/>
              <a:t>Wait Times Online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521B11-6193-4D6A-8C24-8B902DA5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DEF69AA2-6A45-4EF1-993F-3C8100FF73B5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8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Mailing Paperwork to SCDMV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94457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Mail all applications to:</a:t>
            </a:r>
          </a:p>
          <a:p>
            <a:pPr marL="400050" lvl="1" indent="0">
              <a:buNone/>
            </a:pPr>
            <a:r>
              <a:rPr lang="en-US" dirty="0"/>
              <a:t>SCDMV</a:t>
            </a:r>
            <a:br>
              <a:rPr lang="en-US" dirty="0"/>
            </a:br>
            <a:r>
              <a:rPr lang="en-US" dirty="0"/>
              <a:t>10311 Wilson Boulevard</a:t>
            </a:r>
            <a:br>
              <a:rPr lang="en-US" dirty="0"/>
            </a:br>
            <a:r>
              <a:rPr lang="en-US" dirty="0"/>
              <a:t>Post Office Box 1498</a:t>
            </a:r>
            <a:br>
              <a:rPr lang="en-US" dirty="0"/>
            </a:br>
            <a:r>
              <a:rPr lang="en-US" dirty="0"/>
              <a:t>Blythewood, SC 29016</a:t>
            </a:r>
          </a:p>
          <a:p>
            <a:pPr marL="0" indent="0">
              <a:buNone/>
            </a:pPr>
            <a:r>
              <a:rPr lang="en-US" b="1" dirty="0"/>
              <a:t>Please use zip extension:</a:t>
            </a:r>
          </a:p>
          <a:p>
            <a:pPr marL="400050" lvl="1" indent="0">
              <a:buNone/>
            </a:pPr>
            <a:r>
              <a:rPr lang="en-US" dirty="0"/>
              <a:t>0024 for Title Only</a:t>
            </a:r>
          </a:p>
          <a:p>
            <a:pPr marL="400050" lvl="1" indent="0">
              <a:buNone/>
            </a:pPr>
            <a:r>
              <a:rPr lang="en-US" dirty="0"/>
              <a:t>0008 for Title and Registrations</a:t>
            </a:r>
          </a:p>
          <a:p>
            <a:pPr marL="400050" lvl="1" indent="0">
              <a:buNone/>
            </a:pPr>
            <a:r>
              <a:rPr lang="en-US" dirty="0"/>
              <a:t>0025 for EVR Transactions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Do Not Mail to Local Branch Office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2B5419-F68A-493D-85D8-31C07DFA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AABD8A21-7080-44E3-BAFA-12A369DCF2AE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996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76" y="1120775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Customers may contact SCDMV at:</a:t>
            </a:r>
          </a:p>
          <a:p>
            <a:pPr marL="0" indent="0">
              <a:buNone/>
            </a:pPr>
            <a:r>
              <a:rPr lang="en-US" dirty="0"/>
              <a:t>(803) 896-5000</a:t>
            </a:r>
            <a:br>
              <a:rPr lang="en-US" dirty="0"/>
            </a:br>
            <a:r>
              <a:rPr lang="en-US" dirty="0">
                <a:hlinkClick r:id="rId3"/>
              </a:rPr>
              <a:t>help@scdmvonline.com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questions relating to IMF please e-mail </a:t>
            </a:r>
            <a:r>
              <a:rPr lang="en-US" dirty="0">
                <a:hlinkClick r:id="rId4"/>
              </a:rPr>
              <a:t>cartaxes@scdmv.net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use our website address is </a:t>
            </a:r>
            <a:r>
              <a:rPr lang="en-US" dirty="0">
                <a:hlinkClick r:id="rId5"/>
              </a:rPr>
              <a:t>www.scdmvonline.com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EVR Title Transaction Questions: </a:t>
            </a:r>
            <a:r>
              <a:rPr lang="en-US" dirty="0">
                <a:hlinkClick r:id="rId6"/>
              </a:rPr>
              <a:t>vehicle.compliance@scdmv.net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Dealership questions:</a:t>
            </a:r>
          </a:p>
          <a:p>
            <a:pPr marL="0" indent="0">
              <a:buNone/>
            </a:pPr>
            <a:r>
              <a:rPr lang="en-US" dirty="0"/>
              <a:t>EVR Dealerships – Please contact your service provider</a:t>
            </a:r>
          </a:p>
          <a:p>
            <a:pPr marL="0" indent="0">
              <a:buNone/>
            </a:pPr>
            <a:r>
              <a:rPr lang="en-US" dirty="0"/>
              <a:t>All other questions:</a:t>
            </a:r>
          </a:p>
          <a:p>
            <a:pPr marL="0" indent="0">
              <a:buNone/>
            </a:pPr>
            <a:r>
              <a:rPr lang="en-US" dirty="0"/>
              <a:t>Dealer Licensing – (803) </a:t>
            </a:r>
            <a:r>
              <a:rPr lang="en-US" b="1" dirty="0">
                <a:solidFill>
                  <a:srgbClr val="FF0000"/>
                </a:solidFill>
              </a:rPr>
              <a:t>896-2611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F75AB8-F2BA-43C2-8A43-F762C366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8E7426E-6962-4AE6-94E1-5FB6112B7434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739" r="5017" b="6447"/>
          <a:stretch/>
        </p:blipFill>
        <p:spPr>
          <a:xfrm>
            <a:off x="2209800" y="1066800"/>
            <a:ext cx="7772400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9500" y="577215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B8E"/>
                </a:solidFill>
              </a:rPr>
              <a:t>training@scdmv.net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133D6-A9B8-4CD2-B852-EC281CED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E47E9A48-CF2E-4E10-A9D3-8CED6B9CCB46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445752" cy="676656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Form TI-006: Statement of Vehicle Operation in South Carolina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76" y="1143000"/>
            <a:ext cx="10134600" cy="5349240"/>
          </a:xfrm>
        </p:spPr>
        <p:txBody>
          <a:bodyPr>
            <a:noAutofit/>
          </a:bodyPr>
          <a:lstStyle/>
          <a:p>
            <a:r>
              <a:rPr lang="en-US" sz="2200" dirty="0"/>
              <a:t>Provide a clear copy of the individual’s identification documentation</a:t>
            </a:r>
          </a:p>
          <a:p>
            <a:r>
              <a:rPr lang="en-US" sz="2200" dirty="0"/>
              <a:t>Indicate Operation Status</a:t>
            </a:r>
          </a:p>
          <a:p>
            <a:pPr lvl="1"/>
            <a:r>
              <a:rPr lang="en-US" sz="2200" dirty="0"/>
              <a:t>Active-Duty Military Service</a:t>
            </a:r>
          </a:p>
          <a:p>
            <a:pPr lvl="1"/>
            <a:r>
              <a:rPr lang="en-US" sz="2200" dirty="0"/>
              <a:t>School Enrollment</a:t>
            </a:r>
          </a:p>
          <a:p>
            <a:pPr lvl="1"/>
            <a:r>
              <a:rPr lang="en-US" sz="2200" dirty="0"/>
              <a:t>Vehicle Principally Garaged in South Carolina </a:t>
            </a:r>
          </a:p>
          <a:p>
            <a:pPr lvl="1"/>
            <a:r>
              <a:rPr lang="en-US" sz="2200" dirty="0"/>
              <a:t>Medical or Physical Impairment</a:t>
            </a:r>
          </a:p>
          <a:p>
            <a:r>
              <a:rPr lang="en-US" sz="2200" dirty="0"/>
              <a:t>Current proof of the individual’s SC address </a:t>
            </a:r>
          </a:p>
          <a:p>
            <a:pPr lvl="1"/>
            <a:r>
              <a:rPr lang="en-US" sz="1900" dirty="0"/>
              <a:t>Refer to the MV-93 for a list of acceptable proof of address</a:t>
            </a:r>
          </a:p>
          <a:p>
            <a:r>
              <a:rPr lang="en-US" sz="2200" dirty="0"/>
              <a:t>Some customers may complete the TI-006A – Affidavit of Vehicle Principally Garaged at South Carolina Residence as proof of address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000" dirty="0"/>
              <a:t>Page 2 of the form provides any additional information on proper completion of the form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0AD0EA-C135-47C3-A813-904A0691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CCFC3F2C-0E1A-4A33-97A2-95ADDE3A2666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5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22067F-62F9-448D-83BC-F8916CB1B28C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3723" r="2988" b="2088"/>
          <a:stretch/>
        </p:blipFill>
        <p:spPr>
          <a:xfrm>
            <a:off x="3494689" y="0"/>
            <a:ext cx="5202621" cy="6858000"/>
          </a:xfrm>
          <a:prstGeom prst="rect">
            <a:avLst/>
          </a:prstGeom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33B5B7-1D63-4378-BA83-6546BB46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8FE466E0-F88C-460E-ACCC-BD4B34894838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058600-78F1-4A69-BE20-80E602CF3601}"/>
              </a:ext>
            </a:extLst>
          </p:cNvPr>
          <p:cNvSpPr/>
          <p:nvPr/>
        </p:nvSpPr>
        <p:spPr>
          <a:xfrm>
            <a:off x="1295400" y="762000"/>
            <a:ext cx="96012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1182"/>
          <a:stretch/>
        </p:blipFill>
        <p:spPr>
          <a:xfrm>
            <a:off x="3358396" y="6927"/>
            <a:ext cx="5475208" cy="6853382"/>
          </a:xfrm>
          <a:prstGeom prst="rect">
            <a:avLst/>
          </a:prstGeom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D9C9DA-CC14-41B3-88BD-8ED460E3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6992" y="6411768"/>
            <a:ext cx="2743200" cy="365125"/>
          </a:xfrm>
        </p:spPr>
        <p:txBody>
          <a:bodyPr/>
          <a:lstStyle/>
          <a:p>
            <a:fld id="{BF7A8389-A61F-41E5-977E-B3D64C680AB7}" type="datetime1">
              <a:rPr lang="en-US" smtClean="0"/>
              <a:t>2/8/2023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0620"/>
      </p:ext>
    </p:extLst>
  </p:cSld>
  <p:clrMapOvr>
    <a:masterClrMapping/>
  </p:clrMapOvr>
</p:sld>
</file>

<file path=ppt/theme/theme1.xml><?xml version="1.0" encoding="utf-8"?>
<a:theme xmlns:a="http://schemas.openxmlformats.org/drawingml/2006/main" name="SCDMV Training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A021F6EC-A6FC-495C-BDEB-4349B843300F}" vid="{C38C4853-09A2-4A95-9CF1-AB1B8E5E0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 for Dealer Class with Audio</Template>
  <TotalTime>1030</TotalTime>
  <Words>4012</Words>
  <Application>Microsoft Office PowerPoint</Application>
  <PresentationFormat>Widescreen</PresentationFormat>
  <Paragraphs>607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Bahnschrift SemiBold SemiConden</vt:lpstr>
      <vt:lpstr>Calibri</vt:lpstr>
      <vt:lpstr>Calibri Light</vt:lpstr>
      <vt:lpstr>Lucida Calligraphy</vt:lpstr>
      <vt:lpstr>Times New Roman</vt:lpstr>
      <vt:lpstr>Wingdings</vt:lpstr>
      <vt:lpstr>SCDMV Training Template</vt:lpstr>
      <vt:lpstr>PowerPoint Presentation</vt:lpstr>
      <vt:lpstr>PowerPoint Presentation</vt:lpstr>
      <vt:lpstr>Standard Paperwork Required</vt:lpstr>
      <vt:lpstr>Identification Requirements</vt:lpstr>
      <vt:lpstr>3 Important Points</vt:lpstr>
      <vt:lpstr>ID Requirements for Individuals</vt:lpstr>
      <vt:lpstr>Form TI-006: Statement of Vehicle Operation in South Carolina</vt:lpstr>
      <vt:lpstr>PowerPoint Presentation</vt:lpstr>
      <vt:lpstr>PowerPoint Presentation</vt:lpstr>
      <vt:lpstr>PowerPoint Presentation</vt:lpstr>
      <vt:lpstr>Requirements for Individuals</vt:lpstr>
      <vt:lpstr>Requirements for Business Customers</vt:lpstr>
      <vt:lpstr>Title Requirements</vt:lpstr>
      <vt:lpstr>MCO or Current Title</vt:lpstr>
      <vt:lpstr>5047 – POA for Odometer Disclosure </vt:lpstr>
      <vt:lpstr>PowerPoint Presentation</vt:lpstr>
      <vt:lpstr>When To Use a 5047</vt:lpstr>
      <vt:lpstr>Non-Secured Power of Attorney Rules</vt:lpstr>
      <vt:lpstr>Sample POA</vt:lpstr>
      <vt:lpstr>Title Reassignments</vt:lpstr>
      <vt:lpstr>Affidavit &amp; Notification of Sale of Motor Vehicle</vt:lpstr>
      <vt:lpstr>Errors on Title Reassignments</vt:lpstr>
      <vt:lpstr>PowerPoint Presentation</vt:lpstr>
      <vt:lpstr>Odometer Disclosure Requirements</vt:lpstr>
      <vt:lpstr>Odometer Statement</vt:lpstr>
      <vt:lpstr>Odometer Statements</vt:lpstr>
      <vt:lpstr>Common Odometer Issues</vt:lpstr>
      <vt:lpstr>Odometer Corrections</vt:lpstr>
      <vt:lpstr>PowerPoint Presentation</vt:lpstr>
      <vt:lpstr>Infrastructure Maintenance Fee</vt:lpstr>
      <vt:lpstr>Collection of IMF Fees</vt:lpstr>
      <vt:lpstr>Common IMF Exemptions</vt:lpstr>
      <vt:lpstr>Common IMF Exemptions</vt:lpstr>
      <vt:lpstr>License Plates</vt:lpstr>
      <vt:lpstr>Title and Registration Fees</vt:lpstr>
      <vt:lpstr>Minimum GVW</vt:lpstr>
      <vt:lpstr>Liability Insurance Information</vt:lpstr>
      <vt:lpstr>License Plate Transfers</vt:lpstr>
      <vt:lpstr>License Plate Transfers</vt:lpstr>
      <vt:lpstr>Completing the Form 400</vt:lpstr>
      <vt:lpstr>Form 400 – Title Application</vt:lpstr>
      <vt:lpstr>Form 400, Continued</vt:lpstr>
      <vt:lpstr>Title Application - Section 1 </vt:lpstr>
      <vt:lpstr>Title Application - Section 2 </vt:lpstr>
      <vt:lpstr>Title Application - Section 2 (cont.) </vt:lpstr>
      <vt:lpstr>Title Application - Section 3</vt:lpstr>
      <vt:lpstr>Title Application - Section 4</vt:lpstr>
      <vt:lpstr>Other Documentation</vt:lpstr>
      <vt:lpstr>SCDMV Form 4034 – Affidavit for Repossessed Motor Vehicle</vt:lpstr>
      <vt:lpstr>PowerPoint Presentation</vt:lpstr>
      <vt:lpstr>Magistrate’s Bills of Sale/Court Orders</vt:lpstr>
      <vt:lpstr>Electronic Signatures</vt:lpstr>
      <vt:lpstr>SC EVR&amp;T Program</vt:lpstr>
      <vt:lpstr>SC EVR&amp;T Program</vt:lpstr>
      <vt:lpstr>National Motor Vehicle Titling Information System (NMVTIS)</vt:lpstr>
      <vt:lpstr>Out of State Titles</vt:lpstr>
      <vt:lpstr>PowerPoint Presentation</vt:lpstr>
      <vt:lpstr>PowerPoint Presentation</vt:lpstr>
      <vt:lpstr>PowerPoint Presentation</vt:lpstr>
      <vt:lpstr>PowerPoint Presentation</vt:lpstr>
      <vt:lpstr>Areas Impacted</vt:lpstr>
      <vt:lpstr>PowerPoint Presentation</vt:lpstr>
      <vt:lpstr>PowerPoint Presentation</vt:lpstr>
      <vt:lpstr>PowerPoint Presentation</vt:lpstr>
      <vt:lpstr>Current EVR Dealers</vt:lpstr>
      <vt:lpstr>Doing Business at SCDMV</vt:lpstr>
      <vt:lpstr>Mailing Paperwork to SCDMV</vt:lpstr>
      <vt:lpstr>Contact</vt:lpstr>
      <vt:lpstr>PowerPoint Presentation</vt:lpstr>
    </vt:vector>
  </TitlesOfParts>
  <Company>South Carolina Department of Motor Vehicles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Hartley, Mandy L</dc:creator>
  <cp:lastModifiedBy>Price, Jillian G</cp:lastModifiedBy>
  <cp:revision>66</cp:revision>
  <cp:lastPrinted>2023-02-08T21:34:37Z</cp:lastPrinted>
  <dcterms:created xsi:type="dcterms:W3CDTF">2021-07-20T18:49:11Z</dcterms:created>
  <dcterms:modified xsi:type="dcterms:W3CDTF">2023-02-08T21:42:42Z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